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666" r:id="rId2"/>
    <p:sldId id="850" r:id="rId3"/>
    <p:sldId id="851" r:id="rId4"/>
    <p:sldId id="852" r:id="rId5"/>
    <p:sldId id="853" r:id="rId6"/>
    <p:sldId id="854" r:id="rId7"/>
    <p:sldId id="855" r:id="rId8"/>
    <p:sldId id="856" r:id="rId9"/>
    <p:sldId id="841" r:id="rId10"/>
    <p:sldId id="857" r:id="rId11"/>
    <p:sldId id="858" r:id="rId12"/>
    <p:sldId id="859" r:id="rId13"/>
    <p:sldId id="766" r:id="rId14"/>
    <p:sldId id="860" r:id="rId15"/>
    <p:sldId id="861" r:id="rId16"/>
    <p:sldId id="862" r:id="rId17"/>
    <p:sldId id="863" r:id="rId18"/>
    <p:sldId id="864" r:id="rId19"/>
    <p:sldId id="867" r:id="rId20"/>
    <p:sldId id="865" r:id="rId21"/>
    <p:sldId id="868" r:id="rId22"/>
    <p:sldId id="871" r:id="rId23"/>
    <p:sldId id="878" r:id="rId24"/>
    <p:sldId id="869" r:id="rId25"/>
    <p:sldId id="873" r:id="rId26"/>
    <p:sldId id="870" r:id="rId27"/>
    <p:sldId id="876" r:id="rId28"/>
    <p:sldId id="883" r:id="rId29"/>
    <p:sldId id="884" r:id="rId30"/>
    <p:sldId id="890" r:id="rId31"/>
    <p:sldId id="612" r:id="rId32"/>
    <p:sldId id="885" r:id="rId33"/>
    <p:sldId id="887" r:id="rId34"/>
    <p:sldId id="889" r:id="rId35"/>
    <p:sldId id="891" r:id="rId36"/>
    <p:sldId id="892" r:id="rId37"/>
    <p:sldId id="894" r:id="rId38"/>
    <p:sldId id="895" r:id="rId39"/>
    <p:sldId id="896" r:id="rId40"/>
    <p:sldId id="897" r:id="rId41"/>
    <p:sldId id="899" r:id="rId42"/>
    <p:sldId id="900" r:id="rId43"/>
    <p:sldId id="901" r:id="rId44"/>
    <p:sldId id="902" r:id="rId45"/>
    <p:sldId id="903" r:id="rId46"/>
    <p:sldId id="905" r:id="rId47"/>
    <p:sldId id="904" r:id="rId48"/>
    <p:sldId id="906" r:id="rId49"/>
    <p:sldId id="909" r:id="rId50"/>
    <p:sldId id="907" r:id="rId51"/>
    <p:sldId id="910" r:id="rId52"/>
    <p:sldId id="911" r:id="rId53"/>
    <p:sldId id="912" r:id="rId54"/>
    <p:sldId id="913" r:id="rId55"/>
    <p:sldId id="914" r:id="rId56"/>
    <p:sldId id="88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FFB7"/>
    <a:srgbClr val="CFD5EA"/>
    <a:srgbClr val="E9EBF5"/>
    <a:srgbClr val="404138"/>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40" autoAdjust="0"/>
    <p:restoredTop sz="84395" autoAdjust="0"/>
  </p:normalViewPr>
  <p:slideViewPr>
    <p:cSldViewPr snapToGrid="0">
      <p:cViewPr varScale="1">
        <p:scale>
          <a:sx n="88" d="100"/>
          <a:sy n="88" d="100"/>
        </p:scale>
        <p:origin x="1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86797-0322-0F4A-B343-F188B4FEB868}" type="datetimeFigureOut">
              <a:rPr lang="en-US" smtClean="0"/>
              <a:t>10/26/20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D804A-C8E2-A048-A2AD-4BCE0501FD8A}" type="slidenum">
              <a:rPr lang="en-US" smtClean="0"/>
              <a:t>‹#›</a:t>
            </a:fld>
            <a:endParaRPr lang="en-US"/>
          </a:p>
        </p:txBody>
      </p:sp>
    </p:spTree>
    <p:extLst>
      <p:ext uri="{BB962C8B-B14F-4D97-AF65-F5344CB8AC3E}">
        <p14:creationId xmlns:p14="http://schemas.microsoft.com/office/powerpoint/2010/main" val="3364987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xi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en.wikipedia.org/wiki/Boolean_algebra_(logic)"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Truth" TargetMode="External"/><Relationship Id="rId7" Type="http://schemas.openxmlformats.org/officeDocument/2006/relationships/hyperlink" Target="https://en.wikipedia.org/wiki/Axiom#cite_note-2"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Axiom#cite_note-1" TargetMode="External"/><Relationship Id="rId5" Type="http://schemas.openxmlformats.org/officeDocument/2006/relationships/hyperlink" Target="https://en.wiktionary.org/wiki/%E1%BC%80%CE%BE%CE%AF%CF%89%CE%BC%CE%B1" TargetMode="External"/><Relationship Id="rId4" Type="http://schemas.openxmlformats.org/officeDocument/2006/relationships/hyperlink" Target="https://en.wikipedia.org/wiki/Premis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latin typeface="+mn-lt"/>
                <a:ea typeface="+mn-ea"/>
                <a:cs typeface="+mn-cs"/>
              </a:rPr>
              <a:t>The cost of circuits that implement binary logic in all of today’s digital devices and computers is an important factor addressed by designers—be they computer engineers, electrical engineers, or computer scientists.</a:t>
            </a:r>
          </a:p>
          <a:p>
            <a:endParaRPr lang="en-CA"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Finding simpler and cheaper, but equivalent, realizations of a circuit can reap huge payoffs in reducing the overall cost of the design. Mathematical methods that simplify circuits rely primarily on Boolean algebra.</a:t>
            </a:r>
            <a:endParaRPr lang="en-US" dirty="0"/>
          </a:p>
        </p:txBody>
      </p:sp>
      <p:sp>
        <p:nvSpPr>
          <p:cNvPr id="4" name="Slide Number Placeholder 3"/>
          <p:cNvSpPr>
            <a:spLocks noGrp="1"/>
          </p:cNvSpPr>
          <p:nvPr>
            <p:ph type="sldNum" sz="quarter" idx="5"/>
          </p:nvPr>
        </p:nvSpPr>
        <p:spPr/>
        <p:txBody>
          <a:bodyPr/>
          <a:lstStyle/>
          <a:p>
            <a:fld id="{71DF140E-A5D5-43D4-9115-07966A935E8C}" type="slidenum">
              <a:rPr lang="en-US" smtClean="0"/>
              <a:t>31</a:t>
            </a:fld>
            <a:endParaRPr lang="en-US"/>
          </a:p>
        </p:txBody>
      </p:sp>
    </p:spTree>
    <p:extLst>
      <p:ext uri="{BB962C8B-B14F-4D97-AF65-F5344CB8AC3E}">
        <p14:creationId xmlns:p14="http://schemas.microsoft.com/office/powerpoint/2010/main" val="249118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American postulate theorists, devising sets of </a:t>
            </a:r>
            <a:r>
              <a:rPr lang="en-CA" sz="1200" b="0" i="0" u="none" strike="noStrike" kern="1200" dirty="0">
                <a:solidFill>
                  <a:schemeClr val="tx1"/>
                </a:solidFill>
                <a:effectLst/>
                <a:latin typeface="+mn-lt"/>
                <a:ea typeface="+mn-ea"/>
                <a:cs typeface="+mn-cs"/>
                <a:hlinkClick r:id="rId3" tooltip="Axiom"/>
              </a:rPr>
              <a:t>axioms</a:t>
            </a:r>
            <a:r>
              <a:rPr lang="en-CA" sz="1200" b="0" i="0" kern="1200" dirty="0">
                <a:solidFill>
                  <a:schemeClr val="tx1"/>
                </a:solidFill>
                <a:effectLst/>
                <a:latin typeface="+mn-lt"/>
                <a:ea typeface="+mn-ea"/>
                <a:cs typeface="+mn-cs"/>
              </a:rPr>
              <a:t> (which he called "postulates") </a:t>
            </a:r>
          </a:p>
          <a:p>
            <a:r>
              <a:rPr lang="en-CA" sz="1200" b="0" i="0" kern="1200" dirty="0">
                <a:solidFill>
                  <a:schemeClr val="tx1"/>
                </a:solidFill>
                <a:effectLst/>
                <a:latin typeface="+mn-lt"/>
                <a:ea typeface="+mn-ea"/>
                <a:cs typeface="+mn-cs"/>
              </a:rPr>
              <a:t>In 1904, Huntington put </a:t>
            </a:r>
            <a:r>
              <a:rPr lang="en-CA" sz="1200" b="0" i="0" u="none" strike="noStrike" kern="1200" dirty="0">
                <a:solidFill>
                  <a:schemeClr val="tx1"/>
                </a:solidFill>
                <a:effectLst/>
                <a:latin typeface="+mn-lt"/>
                <a:ea typeface="+mn-ea"/>
                <a:cs typeface="+mn-cs"/>
                <a:hlinkClick r:id="rId4" tooltip="Boolean algebra (logic)"/>
              </a:rPr>
              <a:t>Boolean algebra</a:t>
            </a:r>
            <a:r>
              <a:rPr lang="en-CA" sz="1200" b="0" i="0" kern="1200" dirty="0">
                <a:solidFill>
                  <a:schemeClr val="tx1"/>
                </a:solidFill>
                <a:effectLst/>
                <a:latin typeface="+mn-lt"/>
                <a:ea typeface="+mn-ea"/>
                <a:cs typeface="+mn-cs"/>
              </a:rPr>
              <a:t> on a sound axiomatic foundation</a:t>
            </a:r>
          </a:p>
          <a:p>
            <a:endParaRPr lang="en-US" dirty="0"/>
          </a:p>
        </p:txBody>
      </p:sp>
      <p:sp>
        <p:nvSpPr>
          <p:cNvPr id="4" name="Slide Number Placeholder 3"/>
          <p:cNvSpPr>
            <a:spLocks noGrp="1"/>
          </p:cNvSpPr>
          <p:nvPr>
            <p:ph type="sldNum" sz="quarter" idx="5"/>
          </p:nvPr>
        </p:nvSpPr>
        <p:spPr/>
        <p:txBody>
          <a:bodyPr/>
          <a:lstStyle/>
          <a:p>
            <a:fld id="{104D804A-C8E2-A048-A2AD-4BCE0501FD8A}" type="slidenum">
              <a:rPr lang="en-US" smtClean="0"/>
              <a:t>32</a:t>
            </a:fld>
            <a:endParaRPr lang="en-US"/>
          </a:p>
        </p:txBody>
      </p:sp>
    </p:spTree>
    <p:extLst>
      <p:ext uri="{BB962C8B-B14F-4D97-AF65-F5344CB8AC3E}">
        <p14:creationId xmlns:p14="http://schemas.microsoft.com/office/powerpoint/2010/main" val="784495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An </a:t>
            </a:r>
            <a:r>
              <a:rPr lang="en-CA" sz="1200" b="1" i="0" kern="1200" dirty="0">
                <a:solidFill>
                  <a:schemeClr val="tx1"/>
                </a:solidFill>
                <a:effectLst/>
                <a:latin typeface="+mn-lt"/>
                <a:ea typeface="+mn-ea"/>
                <a:cs typeface="+mn-cs"/>
              </a:rPr>
              <a:t>axiom</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postulate</a:t>
            </a:r>
            <a:r>
              <a:rPr lang="en-CA" sz="1200" b="0" i="0" kern="1200" dirty="0">
                <a:solidFill>
                  <a:schemeClr val="tx1"/>
                </a:solidFill>
                <a:effectLst/>
                <a:latin typeface="+mn-lt"/>
                <a:ea typeface="+mn-ea"/>
                <a:cs typeface="+mn-cs"/>
              </a:rPr>
              <a:t> or </a:t>
            </a:r>
            <a:r>
              <a:rPr lang="en-CA" sz="1200" b="1" i="0" kern="1200" dirty="0">
                <a:solidFill>
                  <a:schemeClr val="tx1"/>
                </a:solidFill>
                <a:effectLst/>
                <a:latin typeface="+mn-lt"/>
                <a:ea typeface="+mn-ea"/>
                <a:cs typeface="+mn-cs"/>
              </a:rPr>
              <a:t>assumption</a:t>
            </a:r>
            <a:r>
              <a:rPr lang="en-CA" sz="1200" b="0" i="0" kern="1200" dirty="0">
                <a:solidFill>
                  <a:schemeClr val="tx1"/>
                </a:solidFill>
                <a:effectLst/>
                <a:latin typeface="+mn-lt"/>
                <a:ea typeface="+mn-ea"/>
                <a:cs typeface="+mn-cs"/>
              </a:rPr>
              <a:t> is a statement that is taken to be </a:t>
            </a:r>
            <a:r>
              <a:rPr lang="en-CA" sz="1200" b="0" i="0" u="none" strike="noStrike" kern="1200" dirty="0">
                <a:solidFill>
                  <a:schemeClr val="tx1"/>
                </a:solidFill>
                <a:effectLst/>
                <a:latin typeface="+mn-lt"/>
                <a:ea typeface="+mn-ea"/>
                <a:cs typeface="+mn-cs"/>
                <a:hlinkClick r:id="rId3" tooltip="Truth"/>
              </a:rPr>
              <a:t>true</a:t>
            </a:r>
            <a:r>
              <a:rPr lang="en-CA" sz="1200" b="0" i="0" kern="1200" dirty="0">
                <a:solidFill>
                  <a:schemeClr val="tx1"/>
                </a:solidFill>
                <a:effectLst/>
                <a:latin typeface="+mn-lt"/>
                <a:ea typeface="+mn-ea"/>
                <a:cs typeface="+mn-cs"/>
              </a:rPr>
              <a:t>, to serve as a </a:t>
            </a:r>
            <a:r>
              <a:rPr lang="en-CA" sz="1200" b="0" i="0" u="none" strike="noStrike" kern="1200" dirty="0">
                <a:solidFill>
                  <a:schemeClr val="tx1"/>
                </a:solidFill>
                <a:effectLst/>
                <a:latin typeface="+mn-lt"/>
                <a:ea typeface="+mn-ea"/>
                <a:cs typeface="+mn-cs"/>
                <a:hlinkClick r:id="rId4" tooltip="Premise"/>
              </a:rPr>
              <a:t>premise</a:t>
            </a:r>
            <a:r>
              <a:rPr lang="en-CA" sz="1200" b="0" i="0" kern="1200" dirty="0">
                <a:solidFill>
                  <a:schemeClr val="tx1"/>
                </a:solidFill>
                <a:effectLst/>
                <a:latin typeface="+mn-lt"/>
                <a:ea typeface="+mn-ea"/>
                <a:cs typeface="+mn-cs"/>
              </a:rPr>
              <a:t> or starting point for further reasoning and arguments. The word comes from the Greek </a:t>
            </a:r>
            <a:r>
              <a:rPr lang="en-CA" sz="1200" b="0" i="1" kern="1200" dirty="0" err="1">
                <a:solidFill>
                  <a:schemeClr val="tx1"/>
                </a:solidFill>
                <a:effectLst/>
                <a:latin typeface="+mn-lt"/>
                <a:ea typeface="+mn-ea"/>
                <a:cs typeface="+mn-cs"/>
              </a:rPr>
              <a:t>axíōma</a:t>
            </a:r>
            <a:r>
              <a:rPr lang="en-CA" sz="1200" b="0" i="0"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hlinkClick r:id="rId5" tooltip="wikt:ἀξίωμα"/>
              </a:rPr>
              <a:t>ἀξίωμ</a:t>
            </a:r>
            <a:r>
              <a:rPr lang="en-CA" sz="1200" b="0" i="0" u="none" strike="noStrike" kern="1200" dirty="0">
                <a:solidFill>
                  <a:schemeClr val="tx1"/>
                </a:solidFill>
                <a:effectLst/>
                <a:latin typeface="+mn-lt"/>
                <a:ea typeface="+mn-ea"/>
                <a:cs typeface="+mn-cs"/>
                <a:hlinkClick r:id="rId5" tooltip="wikt:ἀξίωμα"/>
              </a:rPr>
              <a:t>α</a:t>
            </a:r>
            <a:r>
              <a:rPr lang="en-CA" sz="1200" b="0" i="0" kern="1200" dirty="0">
                <a:solidFill>
                  <a:schemeClr val="tx1"/>
                </a:solidFill>
                <a:effectLst/>
                <a:latin typeface="+mn-lt"/>
                <a:ea typeface="+mn-ea"/>
                <a:cs typeface="+mn-cs"/>
              </a:rPr>
              <a:t>) 'that which is thought worthy or fit' or 'that which commends itself as evident.'</a:t>
            </a:r>
            <a:r>
              <a:rPr lang="en-CA" sz="1200" b="0" i="0" u="none" strike="noStrike" kern="1200" baseline="30000" dirty="0">
                <a:solidFill>
                  <a:schemeClr val="tx1"/>
                </a:solidFill>
                <a:effectLst/>
                <a:latin typeface="+mn-lt"/>
                <a:ea typeface="+mn-ea"/>
                <a:cs typeface="+mn-cs"/>
                <a:hlinkClick r:id="rId6"/>
              </a:rPr>
              <a:t>[1]</a:t>
            </a:r>
            <a:r>
              <a:rPr lang="en-CA" sz="1200" b="0" i="0" u="none" strike="noStrike" kern="1200" baseline="30000" dirty="0">
                <a:solidFill>
                  <a:schemeClr val="tx1"/>
                </a:solidFill>
                <a:effectLst/>
                <a:latin typeface="+mn-lt"/>
                <a:ea typeface="+mn-ea"/>
                <a:cs typeface="+mn-cs"/>
                <a:hlinkClick r:id="rId7"/>
              </a:rPr>
              <a:t>[2]</a:t>
            </a:r>
            <a:endParaRPr lang="en-US" dirty="0"/>
          </a:p>
        </p:txBody>
      </p:sp>
      <p:sp>
        <p:nvSpPr>
          <p:cNvPr id="4" name="Slide Number Placeholder 3"/>
          <p:cNvSpPr>
            <a:spLocks noGrp="1"/>
          </p:cNvSpPr>
          <p:nvPr>
            <p:ph type="sldNum" sz="quarter" idx="5"/>
          </p:nvPr>
        </p:nvSpPr>
        <p:spPr/>
        <p:txBody>
          <a:bodyPr/>
          <a:lstStyle/>
          <a:p>
            <a:fld id="{104D804A-C8E2-A048-A2AD-4BCE0501FD8A}" type="slidenum">
              <a:rPr lang="en-US" smtClean="0"/>
              <a:t>33</a:t>
            </a:fld>
            <a:endParaRPr lang="en-US"/>
          </a:p>
        </p:txBody>
      </p:sp>
    </p:spTree>
    <p:extLst>
      <p:ext uri="{BB962C8B-B14F-4D97-AF65-F5344CB8AC3E}">
        <p14:creationId xmlns:p14="http://schemas.microsoft.com/office/powerpoint/2010/main" val="294788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Section Sign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Daggers – †</a:t>
            </a:r>
          </a:p>
          <a:p>
            <a:endParaRPr lang="en-US" dirty="0"/>
          </a:p>
        </p:txBody>
      </p:sp>
      <p:sp>
        <p:nvSpPr>
          <p:cNvPr id="4" name="Slide Number Placeholder 3"/>
          <p:cNvSpPr>
            <a:spLocks noGrp="1"/>
          </p:cNvSpPr>
          <p:nvPr>
            <p:ph type="sldNum" sz="quarter" idx="5"/>
          </p:nvPr>
        </p:nvSpPr>
        <p:spPr/>
        <p:txBody>
          <a:bodyPr/>
          <a:lstStyle/>
          <a:p>
            <a:fld id="{104D804A-C8E2-A048-A2AD-4BCE0501FD8A}" type="slidenum">
              <a:rPr lang="en-US" smtClean="0"/>
              <a:t>34</a:t>
            </a:fld>
            <a:endParaRPr lang="en-US"/>
          </a:p>
        </p:txBody>
      </p:sp>
    </p:spTree>
    <p:extLst>
      <p:ext uri="{BB962C8B-B14F-4D97-AF65-F5344CB8AC3E}">
        <p14:creationId xmlns:p14="http://schemas.microsoft.com/office/powerpoint/2010/main" val="3599686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8613-E882-41F3-A214-1F10E3D9FC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1E638D-01E2-4087-A358-C19E1C19B4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5A3FF6-C225-4ECE-9913-41AC0C955D68}"/>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5" name="Footer Placeholder 4">
            <a:extLst>
              <a:ext uri="{FF2B5EF4-FFF2-40B4-BE49-F238E27FC236}">
                <a16:creationId xmlns:a16="http://schemas.microsoft.com/office/drawing/2014/main" id="{CD79F8F4-0690-4673-848F-CF841A5F2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38651-54AC-44C5-A17C-D0E003925366}"/>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2483305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0105E-4434-4A55-9F8C-89BF8E8FAB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50E723-0EC5-497E-893F-6D38F1635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758BF-3EBA-479F-AE5C-F2928198A8D0}"/>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5" name="Footer Placeholder 4">
            <a:extLst>
              <a:ext uri="{FF2B5EF4-FFF2-40B4-BE49-F238E27FC236}">
                <a16:creationId xmlns:a16="http://schemas.microsoft.com/office/drawing/2014/main" id="{B3AB20CB-15A7-49CA-8A65-CF36159F3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C7668-E422-49A9-BEE7-A6E58C38D028}"/>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294497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B1A39F-E9E3-4271-9B6A-B7B083B3C4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E6D2B4-F911-4CF1-BDE1-937FCB3565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9165BB-7F3A-4563-AC9E-8ADAAA93F31C}"/>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5" name="Footer Placeholder 4">
            <a:extLst>
              <a:ext uri="{FF2B5EF4-FFF2-40B4-BE49-F238E27FC236}">
                <a16:creationId xmlns:a16="http://schemas.microsoft.com/office/drawing/2014/main" id="{B0F2FE67-FFFF-421A-B7D8-B31B19834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B402-54FA-44F4-8F29-A0B5A54F0CE5}"/>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3070258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9A35-C9FF-451D-8D94-B0E653459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48CBF0-2F10-4CA6-9476-010F94F54D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6185A-B712-4BBE-95C0-3A95D5A394F3}"/>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5" name="Footer Placeholder 4">
            <a:extLst>
              <a:ext uri="{FF2B5EF4-FFF2-40B4-BE49-F238E27FC236}">
                <a16:creationId xmlns:a16="http://schemas.microsoft.com/office/drawing/2014/main" id="{89F7A264-6CDB-451E-AE0F-6A1C7CBBC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1691B-007E-4AE0-B428-A35582AFD460}"/>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3018337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2BF9-CA42-4DD0-919E-96FAB7AA0A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DD1D3E-31F4-4EA9-A08A-69D4AF572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5FDE81-0AD7-4B6D-A0FA-3F6895D6221A}"/>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5" name="Footer Placeholder 4">
            <a:extLst>
              <a:ext uri="{FF2B5EF4-FFF2-40B4-BE49-F238E27FC236}">
                <a16:creationId xmlns:a16="http://schemas.microsoft.com/office/drawing/2014/main" id="{95FF65F2-C8F6-46D8-9420-644586C2A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DC751-A3A9-4C05-8955-1F18AFD509BD}"/>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3752289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A183E-7850-48FB-8369-919E3B9E96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09956C-EDE7-471F-A54B-7512424FDB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8B5AFC-C151-457C-9740-7C37DFC9B7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041C8A-71E6-41D2-A51C-A05C3CA535CC}"/>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6" name="Footer Placeholder 5">
            <a:extLst>
              <a:ext uri="{FF2B5EF4-FFF2-40B4-BE49-F238E27FC236}">
                <a16:creationId xmlns:a16="http://schemas.microsoft.com/office/drawing/2014/main" id="{898D3CE8-5A6C-499A-BDF5-CFD01B303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33B20-5E94-4219-A98D-5943CA78AA1F}"/>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2735154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0497-304B-4016-BC25-50F609483A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BA742E-C19A-4F33-AB41-A709DA794B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E63434-74AD-4385-8527-5BF0DADA7C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F7D3D7-6385-4274-81FF-8F40668EE7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90E3C0-66F5-4335-AB68-3D218B4981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05D30-1DEE-47AA-8263-7AEFFD05288E}"/>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8" name="Footer Placeholder 7">
            <a:extLst>
              <a:ext uri="{FF2B5EF4-FFF2-40B4-BE49-F238E27FC236}">
                <a16:creationId xmlns:a16="http://schemas.microsoft.com/office/drawing/2014/main" id="{176D14C0-3F36-42EB-9D2F-5CE3A2683D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411011-6F0D-445D-B69A-3EE9B6D4AB16}"/>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2331338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F73C-EA47-4111-A23D-60B9E567B2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8F37E7-2CC9-4F6A-95A0-83B78330AF86}"/>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4" name="Footer Placeholder 3">
            <a:extLst>
              <a:ext uri="{FF2B5EF4-FFF2-40B4-BE49-F238E27FC236}">
                <a16:creationId xmlns:a16="http://schemas.microsoft.com/office/drawing/2014/main" id="{E77D9A67-0E83-4E30-B4B3-E9C9687C58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259579-7A4B-44E7-8B0B-0A4C3885F0DA}"/>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3079188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30C46-3F76-4329-AE41-9A8B0AA8674E}"/>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3" name="Footer Placeholder 2">
            <a:extLst>
              <a:ext uri="{FF2B5EF4-FFF2-40B4-BE49-F238E27FC236}">
                <a16:creationId xmlns:a16="http://schemas.microsoft.com/office/drawing/2014/main" id="{631D47BF-1B15-4882-A722-97BAD1ABA5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9A8F3E-6C28-489F-AB19-0491A277DA29}"/>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8683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9D4C-E4EB-4921-B60D-6AF52A57C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A57332-798E-440F-9667-F97A6B3230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AE5C31-9528-4279-A35E-9A7826D6A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B16CE-9386-4721-8020-A3B388102FFA}"/>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6" name="Footer Placeholder 5">
            <a:extLst>
              <a:ext uri="{FF2B5EF4-FFF2-40B4-BE49-F238E27FC236}">
                <a16:creationId xmlns:a16="http://schemas.microsoft.com/office/drawing/2014/main" id="{E1F85459-FFDC-4374-BE23-18B9D8C94B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E80A38-9ABA-4717-90AE-54ED25C71D95}"/>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284149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9748-0B21-4D13-A095-04E19867D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C68655-9D92-4F33-8914-866294CA0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1B7777-5A1F-474C-93EC-5DA7E67F4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E5BFF-CD7E-4E00-8BE9-E49E1BB005E8}"/>
              </a:ext>
            </a:extLst>
          </p:cNvPr>
          <p:cNvSpPr>
            <a:spLocks noGrp="1"/>
          </p:cNvSpPr>
          <p:nvPr>
            <p:ph type="dt" sz="half" idx="10"/>
          </p:nvPr>
        </p:nvSpPr>
        <p:spPr/>
        <p:txBody>
          <a:bodyPr/>
          <a:lstStyle/>
          <a:p>
            <a:fld id="{56524BD9-3FCC-4D29-B6A4-6B85C09683C9}" type="datetimeFigureOut">
              <a:rPr lang="en-US" smtClean="0"/>
              <a:t>10/26/20</a:t>
            </a:fld>
            <a:endParaRPr lang="en-US"/>
          </a:p>
        </p:txBody>
      </p:sp>
      <p:sp>
        <p:nvSpPr>
          <p:cNvPr id="6" name="Footer Placeholder 5">
            <a:extLst>
              <a:ext uri="{FF2B5EF4-FFF2-40B4-BE49-F238E27FC236}">
                <a16:creationId xmlns:a16="http://schemas.microsoft.com/office/drawing/2014/main" id="{2223A8EC-186A-4D49-B2C7-F1B2A5D2C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362E95-0EAF-4E90-AE7D-1AD833DD9C9E}"/>
              </a:ext>
            </a:extLst>
          </p:cNvPr>
          <p:cNvSpPr>
            <a:spLocks noGrp="1"/>
          </p:cNvSpPr>
          <p:nvPr>
            <p:ph type="sldNum" sz="quarter" idx="12"/>
          </p:nvPr>
        </p:nvSpPr>
        <p:spPr/>
        <p:txBody>
          <a:bodyPr/>
          <a:lstStyle/>
          <a:p>
            <a:fld id="{6449C260-CFE7-41B0-BF24-92F275FE9494}" type="slidenum">
              <a:rPr lang="en-US" smtClean="0"/>
              <a:t>‹#›</a:t>
            </a:fld>
            <a:endParaRPr lang="en-US"/>
          </a:p>
        </p:txBody>
      </p:sp>
    </p:spTree>
    <p:extLst>
      <p:ext uri="{BB962C8B-B14F-4D97-AF65-F5344CB8AC3E}">
        <p14:creationId xmlns:p14="http://schemas.microsoft.com/office/powerpoint/2010/main" val="771790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7678D9-EC23-4466-9F88-C4618BF1CA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4B9919-1B66-4838-A35D-D21BD32E6E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98647-DAA4-4805-800E-621BF05132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24BD9-3FCC-4D29-B6A4-6B85C09683C9}" type="datetimeFigureOut">
              <a:rPr lang="en-US" smtClean="0"/>
              <a:t>10/26/20</a:t>
            </a:fld>
            <a:endParaRPr lang="en-US"/>
          </a:p>
        </p:txBody>
      </p:sp>
      <p:sp>
        <p:nvSpPr>
          <p:cNvPr id="5" name="Footer Placeholder 4">
            <a:extLst>
              <a:ext uri="{FF2B5EF4-FFF2-40B4-BE49-F238E27FC236}">
                <a16:creationId xmlns:a16="http://schemas.microsoft.com/office/drawing/2014/main" id="{9B79787F-3E88-4A89-8734-18B5E47AD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9B8BF3-C2DF-40AB-BA0C-E2F519F5D8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9C260-CFE7-41B0-BF24-92F275FE9494}" type="slidenum">
              <a:rPr lang="en-US" smtClean="0"/>
              <a:t>‹#›</a:t>
            </a:fld>
            <a:endParaRPr lang="en-US"/>
          </a:p>
        </p:txBody>
      </p:sp>
    </p:spTree>
    <p:extLst>
      <p:ext uri="{BB962C8B-B14F-4D97-AF65-F5344CB8AC3E}">
        <p14:creationId xmlns:p14="http://schemas.microsoft.com/office/powerpoint/2010/main" val="671237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Design recap</a:t>
            </a:r>
          </a:p>
        </p:txBody>
      </p:sp>
      <p:sp>
        <p:nvSpPr>
          <p:cNvPr id="5" name="Rectangle 4">
            <a:extLst>
              <a:ext uri="{FF2B5EF4-FFF2-40B4-BE49-F238E27FC236}">
                <a16:creationId xmlns:a16="http://schemas.microsoft.com/office/drawing/2014/main" id="{224AFAD6-7676-4DD5-9643-E4853DE4850A}"/>
              </a:ext>
            </a:extLst>
          </p:cNvPr>
          <p:cNvSpPr/>
          <p:nvPr/>
        </p:nvSpPr>
        <p:spPr>
          <a:xfrm>
            <a:off x="-21820" y="4700566"/>
            <a:ext cx="12213820" cy="954107"/>
          </a:xfrm>
          <a:prstGeom prst="rect">
            <a:avLst/>
          </a:prstGeom>
        </p:spPr>
        <p:txBody>
          <a:bodyPr wrap="square">
            <a:spAutoFit/>
          </a:bodyPr>
          <a:lstStyle/>
          <a:p>
            <a:pPr algn="ctr"/>
            <a:r>
              <a:rPr lang="en-CA" sz="2800" dirty="0" err="1">
                <a:latin typeface="Segoe UI Light (Headings)"/>
              </a:rPr>
              <a:t>SoP</a:t>
            </a:r>
            <a:r>
              <a:rPr lang="en-CA" sz="2800" dirty="0">
                <a:latin typeface="Segoe UI Light (Headings)"/>
              </a:rPr>
              <a:t> (ANDs-OR) </a:t>
            </a:r>
            <a:r>
              <a:rPr lang="en-CA" sz="2800" dirty="0">
                <a:latin typeface="Segoe UI Light (Headings)"/>
                <a:sym typeface="Wingdings" pitchFamily="2" charset="2"/>
              </a:rPr>
              <a:t> </a:t>
            </a:r>
            <a:r>
              <a:rPr lang="en-CA" sz="2800" dirty="0">
                <a:latin typeface="Segoe UI Light (Headings)"/>
              </a:rPr>
              <a:t>NAND</a:t>
            </a:r>
          </a:p>
          <a:p>
            <a:pPr algn="ctr"/>
            <a:r>
              <a:rPr lang="en-CA" sz="2800" dirty="0" err="1">
                <a:latin typeface="Segoe UI Light (Headings)"/>
              </a:rPr>
              <a:t>PoS</a:t>
            </a:r>
            <a:r>
              <a:rPr lang="en-CA" sz="2800" dirty="0">
                <a:latin typeface="Segoe UI Light (Headings)"/>
              </a:rPr>
              <a:t> (ORs-AND) </a:t>
            </a:r>
            <a:r>
              <a:rPr lang="en-CA" sz="2800" dirty="0">
                <a:latin typeface="Segoe UI Light (Headings)"/>
                <a:sym typeface="Wingdings" pitchFamily="2" charset="2"/>
              </a:rPr>
              <a:t> NOR </a:t>
            </a:r>
            <a:r>
              <a:rPr lang="en-CA" sz="2800" dirty="0">
                <a:solidFill>
                  <a:schemeClr val="bg1"/>
                </a:solidFill>
                <a:latin typeface="Segoe UI Light (Headings)"/>
                <a:sym typeface="Wingdings" pitchFamily="2" charset="2"/>
              </a:rPr>
              <a:t>d</a:t>
            </a:r>
            <a:r>
              <a:rPr lang="en-CA" sz="2800" dirty="0">
                <a:latin typeface="Segoe UI Light (Headings)"/>
              </a:rPr>
              <a:t> </a:t>
            </a:r>
            <a:endParaRPr lang="en-CA" sz="2800" dirty="0">
              <a:highlight>
                <a:srgbClr val="FFFF00"/>
              </a:highlight>
              <a:latin typeface="Segoe UI Light (Headings)"/>
            </a:endParaRPr>
          </a:p>
        </p:txBody>
      </p:sp>
    </p:spTree>
    <p:extLst>
      <p:ext uri="{BB962C8B-B14F-4D97-AF65-F5344CB8AC3E}">
        <p14:creationId xmlns:p14="http://schemas.microsoft.com/office/powerpoint/2010/main" val="1259705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D2EF5F2-EF73-40D5-8906-A15EEC6D49B3}"/>
                  </a:ext>
                </a:extLst>
              </p:cNvPr>
              <p:cNvGraphicFramePr>
                <a:graphicFrameLocks noGrp="1"/>
              </p:cNvGraphicFramePr>
              <p:nvPr>
                <p:extLst>
                  <p:ext uri="{D42A27DB-BD31-4B8C-83A1-F6EECF244321}">
                    <p14:modId xmlns:p14="http://schemas.microsoft.com/office/powerpoint/2010/main" val="2208523647"/>
                  </p:ext>
                </p:extLst>
              </p:nvPr>
            </p:nvGraphicFramePr>
            <p:xfrm>
              <a:off x="1" y="0"/>
              <a:ext cx="12192000" cy="6858004"/>
            </p:xfrm>
            <a:graphic>
              <a:graphicData uri="http://schemas.openxmlformats.org/drawingml/2006/table">
                <a:tbl>
                  <a:tblPr firstRow="1" bandRow="1">
                    <a:tableStyleId>{5C22544A-7EE6-4342-B048-85BDC9FD1C3A}</a:tableStyleId>
                  </a:tblPr>
                  <a:tblGrid>
                    <a:gridCol w="1245215">
                      <a:extLst>
                        <a:ext uri="{9D8B030D-6E8A-4147-A177-3AD203B41FA5}">
                          <a16:colId xmlns:a16="http://schemas.microsoft.com/office/drawing/2014/main" val="232650011"/>
                        </a:ext>
                      </a:extLst>
                    </a:gridCol>
                    <a:gridCol w="1245215">
                      <a:extLst>
                        <a:ext uri="{9D8B030D-6E8A-4147-A177-3AD203B41FA5}">
                          <a16:colId xmlns:a16="http://schemas.microsoft.com/office/drawing/2014/main" val="3666604902"/>
                        </a:ext>
                      </a:extLst>
                    </a:gridCol>
                    <a:gridCol w="1245215">
                      <a:extLst>
                        <a:ext uri="{9D8B030D-6E8A-4147-A177-3AD203B41FA5}">
                          <a16:colId xmlns:a16="http://schemas.microsoft.com/office/drawing/2014/main" val="3904101150"/>
                        </a:ext>
                      </a:extLst>
                    </a:gridCol>
                    <a:gridCol w="1245215">
                      <a:extLst>
                        <a:ext uri="{9D8B030D-6E8A-4147-A177-3AD203B41FA5}">
                          <a16:colId xmlns:a16="http://schemas.microsoft.com/office/drawing/2014/main" val="1524816466"/>
                        </a:ext>
                      </a:extLst>
                    </a:gridCol>
                    <a:gridCol w="7211140">
                      <a:extLst>
                        <a:ext uri="{9D8B030D-6E8A-4147-A177-3AD203B41FA5}">
                          <a16:colId xmlns:a16="http://schemas.microsoft.com/office/drawing/2014/main" val="3035806854"/>
                        </a:ext>
                      </a:extLst>
                    </a:gridCol>
                  </a:tblGrid>
                  <a:tr h="403412">
                    <a:tc>
                      <a:txBody>
                        <a:bodyPr/>
                        <a:lstStyle/>
                        <a:p>
                          <a:pPr algn="ctr"/>
                          <a:r>
                            <a:rPr lang="en-US" sz="2000" kern="1200" dirty="0">
                              <a:solidFill>
                                <a:schemeClr val="bg1"/>
                              </a:solidFill>
                              <a:latin typeface="Segoe UI Light (Headings)"/>
                              <a:ea typeface="+mn-ea"/>
                              <a:cs typeface="+mn-cs"/>
                            </a:rPr>
                            <a:t>Y2</a:t>
                          </a:r>
                        </a:p>
                      </a:txBody>
                      <a:tcPr anchor="ctr"/>
                    </a:tc>
                    <a:tc>
                      <a:txBody>
                        <a:bodyPr/>
                        <a:lstStyle/>
                        <a:p>
                          <a:pPr algn="ctr"/>
                          <a:r>
                            <a:rPr lang="en-US" sz="2000" kern="1200" dirty="0">
                              <a:solidFill>
                                <a:schemeClr val="bg1"/>
                              </a:solidFill>
                              <a:latin typeface="Segoe UI Light (Headings)"/>
                              <a:ea typeface="+mn-ea"/>
                              <a:cs typeface="+mn-cs"/>
                            </a:rPr>
                            <a:t>Y1</a:t>
                          </a:r>
                        </a:p>
                      </a:txBody>
                      <a:tcPr anchor="ctr"/>
                    </a:tc>
                    <a:tc>
                      <a:txBody>
                        <a:bodyPr/>
                        <a:lstStyle/>
                        <a:p>
                          <a:pPr algn="ctr"/>
                          <a:r>
                            <a:rPr lang="en-US" sz="2000" kern="1200" dirty="0">
                              <a:solidFill>
                                <a:schemeClr val="bg1"/>
                              </a:solidFill>
                              <a:latin typeface="Segoe UI Light (Headings)"/>
                              <a:ea typeface="+mn-ea"/>
                              <a:cs typeface="+mn-cs"/>
                            </a:rPr>
                            <a:t>X2</a:t>
                          </a:r>
                        </a:p>
                      </a:txBody>
                      <a:tcPr anchor="ctr"/>
                    </a:tc>
                    <a:tc>
                      <a:txBody>
                        <a:bodyPr/>
                        <a:lstStyle/>
                        <a:p>
                          <a:pPr algn="ctr"/>
                          <a:r>
                            <a:rPr lang="en-US" sz="2000" kern="1200" dirty="0">
                              <a:solidFill>
                                <a:schemeClr val="bg1"/>
                              </a:solidFill>
                              <a:latin typeface="Segoe UI Light (Headings)"/>
                              <a:ea typeface="+mn-ea"/>
                              <a:cs typeface="+mn-cs"/>
                            </a:rPr>
                            <a:t>X1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schemeClr val="bg1"/>
                              </a:solidFill>
                              <a:latin typeface="Segoe UI Light (Headings)"/>
                              <a:ea typeface="+mn-ea"/>
                              <a:cs typeface="+mn-cs"/>
                            </a:rPr>
                            <a:t>F(Y2,Y1,X2,X1)=</a:t>
                          </a:r>
                          <a14:m>
                            <m:oMath xmlns:m="http://schemas.openxmlformats.org/officeDocument/2006/math">
                              <m:r>
                                <a:rPr lang="en-US" sz="2000" i="1" kern="1200" smtClean="0">
                                  <a:solidFill>
                                    <a:schemeClr val="bg1"/>
                                  </a:solidFill>
                                  <a:latin typeface="Cambria Math" panose="02040503050406030204" pitchFamily="18" charset="0"/>
                                  <a:ea typeface="Cambria Math" panose="02040503050406030204" pitchFamily="18" charset="0"/>
                                  <a:cs typeface="+mn-cs"/>
                                </a:rPr>
                                <m:t>𝚺</m:t>
                              </m:r>
                            </m:oMath>
                          </a14:m>
                          <a:r>
                            <a:rPr lang="en-US" sz="2000" kern="1200" dirty="0">
                              <a:solidFill>
                                <a:schemeClr val="bg1"/>
                              </a:solidFill>
                              <a:latin typeface="Segoe UI Light (Headings)"/>
                              <a:ea typeface="+mn-ea"/>
                              <a:cs typeface="+mn-cs"/>
                            </a:rPr>
                            <a:t> m(0,1,2,3,5,6,7,10,11,15)</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7372242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74312013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48588320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65222008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21372308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6903444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181767191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141964656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8870287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52942001"/>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961734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251620571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112957374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830543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92361098"/>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6767072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069246550"/>
                      </a:ext>
                    </a:extLst>
                  </a:tr>
                </a:tbl>
              </a:graphicData>
            </a:graphic>
          </p:graphicFrame>
        </mc:Choice>
        <mc:Fallback xmlns="">
          <p:graphicFrame>
            <p:nvGraphicFramePr>
              <p:cNvPr id="2" name="Table 2">
                <a:extLst>
                  <a:ext uri="{FF2B5EF4-FFF2-40B4-BE49-F238E27FC236}">
                    <a16:creationId xmlns:a16="http://schemas.microsoft.com/office/drawing/2014/main" id="{DD2EF5F2-EF73-40D5-8906-A15EEC6D49B3}"/>
                  </a:ext>
                </a:extLst>
              </p:cNvPr>
              <p:cNvGraphicFramePr>
                <a:graphicFrameLocks noGrp="1"/>
              </p:cNvGraphicFramePr>
              <p:nvPr>
                <p:extLst>
                  <p:ext uri="{D42A27DB-BD31-4B8C-83A1-F6EECF244321}">
                    <p14:modId xmlns:p14="http://schemas.microsoft.com/office/powerpoint/2010/main" val="2208523647"/>
                  </p:ext>
                </p:extLst>
              </p:nvPr>
            </p:nvGraphicFramePr>
            <p:xfrm>
              <a:off x="1" y="0"/>
              <a:ext cx="12192000" cy="6858004"/>
            </p:xfrm>
            <a:graphic>
              <a:graphicData uri="http://schemas.openxmlformats.org/drawingml/2006/table">
                <a:tbl>
                  <a:tblPr firstRow="1" bandRow="1">
                    <a:tableStyleId>{5C22544A-7EE6-4342-B048-85BDC9FD1C3A}</a:tableStyleId>
                  </a:tblPr>
                  <a:tblGrid>
                    <a:gridCol w="1245215">
                      <a:extLst>
                        <a:ext uri="{9D8B030D-6E8A-4147-A177-3AD203B41FA5}">
                          <a16:colId xmlns:a16="http://schemas.microsoft.com/office/drawing/2014/main" val="232650011"/>
                        </a:ext>
                      </a:extLst>
                    </a:gridCol>
                    <a:gridCol w="1245215">
                      <a:extLst>
                        <a:ext uri="{9D8B030D-6E8A-4147-A177-3AD203B41FA5}">
                          <a16:colId xmlns:a16="http://schemas.microsoft.com/office/drawing/2014/main" val="3666604902"/>
                        </a:ext>
                      </a:extLst>
                    </a:gridCol>
                    <a:gridCol w="1245215">
                      <a:extLst>
                        <a:ext uri="{9D8B030D-6E8A-4147-A177-3AD203B41FA5}">
                          <a16:colId xmlns:a16="http://schemas.microsoft.com/office/drawing/2014/main" val="3904101150"/>
                        </a:ext>
                      </a:extLst>
                    </a:gridCol>
                    <a:gridCol w="1245215">
                      <a:extLst>
                        <a:ext uri="{9D8B030D-6E8A-4147-A177-3AD203B41FA5}">
                          <a16:colId xmlns:a16="http://schemas.microsoft.com/office/drawing/2014/main" val="1524816466"/>
                        </a:ext>
                      </a:extLst>
                    </a:gridCol>
                    <a:gridCol w="7211140">
                      <a:extLst>
                        <a:ext uri="{9D8B030D-6E8A-4147-A177-3AD203B41FA5}">
                          <a16:colId xmlns:a16="http://schemas.microsoft.com/office/drawing/2014/main" val="3035806854"/>
                        </a:ext>
                      </a:extLst>
                    </a:gridCol>
                  </a:tblGrid>
                  <a:tr h="403412">
                    <a:tc>
                      <a:txBody>
                        <a:bodyPr/>
                        <a:lstStyle/>
                        <a:p>
                          <a:pPr algn="ctr"/>
                          <a:r>
                            <a:rPr lang="en-US" sz="2000" kern="1200" dirty="0">
                              <a:solidFill>
                                <a:schemeClr val="bg1"/>
                              </a:solidFill>
                              <a:latin typeface="Segoe UI Light (Headings)"/>
                              <a:ea typeface="+mn-ea"/>
                              <a:cs typeface="+mn-cs"/>
                            </a:rPr>
                            <a:t>Y2</a:t>
                          </a:r>
                        </a:p>
                      </a:txBody>
                      <a:tcPr anchor="ctr"/>
                    </a:tc>
                    <a:tc>
                      <a:txBody>
                        <a:bodyPr/>
                        <a:lstStyle/>
                        <a:p>
                          <a:pPr algn="ctr"/>
                          <a:r>
                            <a:rPr lang="en-US" sz="2000" kern="1200" dirty="0">
                              <a:solidFill>
                                <a:schemeClr val="bg1"/>
                              </a:solidFill>
                              <a:latin typeface="Segoe UI Light (Headings)"/>
                              <a:ea typeface="+mn-ea"/>
                              <a:cs typeface="+mn-cs"/>
                            </a:rPr>
                            <a:t>Y1</a:t>
                          </a:r>
                        </a:p>
                      </a:txBody>
                      <a:tcPr anchor="ctr"/>
                    </a:tc>
                    <a:tc>
                      <a:txBody>
                        <a:bodyPr/>
                        <a:lstStyle/>
                        <a:p>
                          <a:pPr algn="ctr"/>
                          <a:r>
                            <a:rPr lang="en-US" sz="2000" kern="1200" dirty="0">
                              <a:solidFill>
                                <a:schemeClr val="bg1"/>
                              </a:solidFill>
                              <a:latin typeface="Segoe UI Light (Headings)"/>
                              <a:ea typeface="+mn-ea"/>
                              <a:cs typeface="+mn-cs"/>
                            </a:rPr>
                            <a:t>X2</a:t>
                          </a:r>
                        </a:p>
                      </a:txBody>
                      <a:tcPr anchor="ctr"/>
                    </a:tc>
                    <a:tc>
                      <a:txBody>
                        <a:bodyPr/>
                        <a:lstStyle/>
                        <a:p>
                          <a:pPr algn="ctr"/>
                          <a:r>
                            <a:rPr lang="en-US" sz="2000" kern="1200" dirty="0">
                              <a:solidFill>
                                <a:schemeClr val="bg1"/>
                              </a:solidFill>
                              <a:latin typeface="Segoe UI Light (Headings)"/>
                              <a:ea typeface="+mn-ea"/>
                              <a:cs typeface="+mn-cs"/>
                            </a:rPr>
                            <a:t>X1</a:t>
                          </a:r>
                        </a:p>
                      </a:txBody>
                      <a:tcPr anchor="ctr">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2"/>
                          <a:stretch>
                            <a:fillRect l="-69366" t="-9375" r="-352" b="-1615625"/>
                          </a:stretch>
                        </a:blipFill>
                      </a:tcPr>
                    </a:tc>
                    <a:extLst>
                      <a:ext uri="{0D108BD9-81ED-4DB2-BD59-A6C34878D82A}">
                        <a16:rowId xmlns:a16="http://schemas.microsoft.com/office/drawing/2014/main" val="267372242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74312013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48588320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65222008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21372308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6903444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181767191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141964656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8870287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52942001"/>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961734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251620571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112957374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830543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92361098"/>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6767072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069246550"/>
                      </a:ext>
                    </a:extLst>
                  </a:tr>
                </a:tbl>
              </a:graphicData>
            </a:graphic>
          </p:graphicFrame>
        </mc:Fallback>
      </mc:AlternateContent>
    </p:spTree>
    <p:extLst>
      <p:ext uri="{BB962C8B-B14F-4D97-AF65-F5344CB8AC3E}">
        <p14:creationId xmlns:p14="http://schemas.microsoft.com/office/powerpoint/2010/main" val="195701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D2EF5F2-EF73-40D5-8906-A15EEC6D49B3}"/>
                  </a:ext>
                </a:extLst>
              </p:cNvPr>
              <p:cNvGraphicFramePr>
                <a:graphicFrameLocks noGrp="1"/>
              </p:cNvGraphicFramePr>
              <p:nvPr>
                <p:extLst>
                  <p:ext uri="{D42A27DB-BD31-4B8C-83A1-F6EECF244321}">
                    <p14:modId xmlns:p14="http://schemas.microsoft.com/office/powerpoint/2010/main" val="1534903598"/>
                  </p:ext>
                </p:extLst>
              </p:nvPr>
            </p:nvGraphicFramePr>
            <p:xfrm>
              <a:off x="1" y="0"/>
              <a:ext cx="12192000" cy="6858004"/>
            </p:xfrm>
            <a:graphic>
              <a:graphicData uri="http://schemas.openxmlformats.org/drawingml/2006/table">
                <a:tbl>
                  <a:tblPr firstRow="1" bandRow="1">
                    <a:tableStyleId>{5C22544A-7EE6-4342-B048-85BDC9FD1C3A}</a:tableStyleId>
                  </a:tblPr>
                  <a:tblGrid>
                    <a:gridCol w="1245215">
                      <a:extLst>
                        <a:ext uri="{9D8B030D-6E8A-4147-A177-3AD203B41FA5}">
                          <a16:colId xmlns:a16="http://schemas.microsoft.com/office/drawing/2014/main" val="232650011"/>
                        </a:ext>
                      </a:extLst>
                    </a:gridCol>
                    <a:gridCol w="1245215">
                      <a:extLst>
                        <a:ext uri="{9D8B030D-6E8A-4147-A177-3AD203B41FA5}">
                          <a16:colId xmlns:a16="http://schemas.microsoft.com/office/drawing/2014/main" val="3666604902"/>
                        </a:ext>
                      </a:extLst>
                    </a:gridCol>
                    <a:gridCol w="1245215">
                      <a:extLst>
                        <a:ext uri="{9D8B030D-6E8A-4147-A177-3AD203B41FA5}">
                          <a16:colId xmlns:a16="http://schemas.microsoft.com/office/drawing/2014/main" val="3904101150"/>
                        </a:ext>
                      </a:extLst>
                    </a:gridCol>
                    <a:gridCol w="1245215">
                      <a:extLst>
                        <a:ext uri="{9D8B030D-6E8A-4147-A177-3AD203B41FA5}">
                          <a16:colId xmlns:a16="http://schemas.microsoft.com/office/drawing/2014/main" val="1524816466"/>
                        </a:ext>
                      </a:extLst>
                    </a:gridCol>
                    <a:gridCol w="7211140">
                      <a:extLst>
                        <a:ext uri="{9D8B030D-6E8A-4147-A177-3AD203B41FA5}">
                          <a16:colId xmlns:a16="http://schemas.microsoft.com/office/drawing/2014/main" val="3035806854"/>
                        </a:ext>
                      </a:extLst>
                    </a:gridCol>
                  </a:tblGrid>
                  <a:tr h="403412">
                    <a:tc>
                      <a:txBody>
                        <a:bodyPr/>
                        <a:lstStyle/>
                        <a:p>
                          <a:pPr algn="ctr"/>
                          <a:r>
                            <a:rPr lang="en-US" sz="2000" kern="1200" dirty="0">
                              <a:solidFill>
                                <a:schemeClr val="bg1"/>
                              </a:solidFill>
                              <a:latin typeface="Segoe UI Light (Headings)"/>
                              <a:ea typeface="+mn-ea"/>
                              <a:cs typeface="+mn-cs"/>
                            </a:rPr>
                            <a:t>Y2</a:t>
                          </a:r>
                        </a:p>
                      </a:txBody>
                      <a:tcPr anchor="ctr"/>
                    </a:tc>
                    <a:tc>
                      <a:txBody>
                        <a:bodyPr/>
                        <a:lstStyle/>
                        <a:p>
                          <a:pPr algn="ctr"/>
                          <a:r>
                            <a:rPr lang="en-US" sz="2000" kern="1200" dirty="0">
                              <a:solidFill>
                                <a:schemeClr val="bg1"/>
                              </a:solidFill>
                              <a:latin typeface="Segoe UI Light (Headings)"/>
                              <a:ea typeface="+mn-ea"/>
                              <a:cs typeface="+mn-cs"/>
                            </a:rPr>
                            <a:t>Y1</a:t>
                          </a:r>
                        </a:p>
                      </a:txBody>
                      <a:tcPr anchor="ctr"/>
                    </a:tc>
                    <a:tc>
                      <a:txBody>
                        <a:bodyPr/>
                        <a:lstStyle/>
                        <a:p>
                          <a:pPr algn="ctr"/>
                          <a:r>
                            <a:rPr lang="en-US" sz="2000" kern="1200" dirty="0">
                              <a:solidFill>
                                <a:schemeClr val="bg1"/>
                              </a:solidFill>
                              <a:latin typeface="Segoe UI Light (Headings)"/>
                              <a:ea typeface="+mn-ea"/>
                              <a:cs typeface="+mn-cs"/>
                            </a:rPr>
                            <a:t>X2</a:t>
                          </a:r>
                        </a:p>
                      </a:txBody>
                      <a:tcPr anchor="ctr"/>
                    </a:tc>
                    <a:tc>
                      <a:txBody>
                        <a:bodyPr/>
                        <a:lstStyle/>
                        <a:p>
                          <a:pPr algn="ctr"/>
                          <a:r>
                            <a:rPr lang="en-US" sz="2000" kern="1200" dirty="0">
                              <a:solidFill>
                                <a:schemeClr val="bg1"/>
                              </a:solidFill>
                              <a:latin typeface="Segoe UI Light (Headings)"/>
                              <a:ea typeface="+mn-ea"/>
                              <a:cs typeface="+mn-cs"/>
                            </a:rPr>
                            <a:t>X1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schemeClr val="bg1"/>
                              </a:solidFill>
                              <a:latin typeface="Segoe UI Light (Headings)"/>
                              <a:ea typeface="+mn-ea"/>
                              <a:cs typeface="+mn-cs"/>
                            </a:rPr>
                            <a:t>F(Y2,Y1,X2,X1)=</a:t>
                          </a:r>
                          <a14:m>
                            <m:oMath xmlns:m="http://schemas.openxmlformats.org/officeDocument/2006/math">
                              <m:r>
                                <a:rPr lang="en-US" sz="2000" i="1" kern="1200" smtClean="0">
                                  <a:solidFill>
                                    <a:schemeClr val="bg1"/>
                                  </a:solidFill>
                                  <a:latin typeface="Cambria Math" panose="02040503050406030204" pitchFamily="18" charset="0"/>
                                  <a:ea typeface="Cambria Math" panose="02040503050406030204" pitchFamily="18" charset="0"/>
                                  <a:cs typeface="+mn-cs"/>
                                </a:rPr>
                                <m:t>𝚷</m:t>
                              </m:r>
                            </m:oMath>
                          </a14:m>
                          <a:r>
                            <a:rPr lang="en-US" sz="2000" kern="1200" dirty="0">
                              <a:solidFill>
                                <a:schemeClr val="bg1"/>
                              </a:solidFill>
                              <a:latin typeface="Segoe UI Light (Headings)"/>
                              <a:ea typeface="+mn-ea"/>
                              <a:cs typeface="+mn-cs"/>
                            </a:rPr>
                            <a:t> M(4,8,9,12,13,14)</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7372242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4312013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588320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5222008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1372308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26903444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767191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964656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70287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152942001"/>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48961734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620571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2957374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181830543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1992361098"/>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16767072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9246550"/>
                      </a:ext>
                    </a:extLst>
                  </a:tr>
                </a:tbl>
              </a:graphicData>
            </a:graphic>
          </p:graphicFrame>
        </mc:Choice>
        <mc:Fallback xmlns="">
          <p:graphicFrame>
            <p:nvGraphicFramePr>
              <p:cNvPr id="2" name="Table 2">
                <a:extLst>
                  <a:ext uri="{FF2B5EF4-FFF2-40B4-BE49-F238E27FC236}">
                    <a16:creationId xmlns:a16="http://schemas.microsoft.com/office/drawing/2014/main" id="{DD2EF5F2-EF73-40D5-8906-A15EEC6D49B3}"/>
                  </a:ext>
                </a:extLst>
              </p:cNvPr>
              <p:cNvGraphicFramePr>
                <a:graphicFrameLocks noGrp="1"/>
              </p:cNvGraphicFramePr>
              <p:nvPr>
                <p:extLst>
                  <p:ext uri="{D42A27DB-BD31-4B8C-83A1-F6EECF244321}">
                    <p14:modId xmlns:p14="http://schemas.microsoft.com/office/powerpoint/2010/main" val="1534903598"/>
                  </p:ext>
                </p:extLst>
              </p:nvPr>
            </p:nvGraphicFramePr>
            <p:xfrm>
              <a:off x="1" y="0"/>
              <a:ext cx="12192000" cy="6858004"/>
            </p:xfrm>
            <a:graphic>
              <a:graphicData uri="http://schemas.openxmlformats.org/drawingml/2006/table">
                <a:tbl>
                  <a:tblPr firstRow="1" bandRow="1">
                    <a:tableStyleId>{5C22544A-7EE6-4342-B048-85BDC9FD1C3A}</a:tableStyleId>
                  </a:tblPr>
                  <a:tblGrid>
                    <a:gridCol w="1245215">
                      <a:extLst>
                        <a:ext uri="{9D8B030D-6E8A-4147-A177-3AD203B41FA5}">
                          <a16:colId xmlns:a16="http://schemas.microsoft.com/office/drawing/2014/main" val="232650011"/>
                        </a:ext>
                      </a:extLst>
                    </a:gridCol>
                    <a:gridCol w="1245215">
                      <a:extLst>
                        <a:ext uri="{9D8B030D-6E8A-4147-A177-3AD203B41FA5}">
                          <a16:colId xmlns:a16="http://schemas.microsoft.com/office/drawing/2014/main" val="3666604902"/>
                        </a:ext>
                      </a:extLst>
                    </a:gridCol>
                    <a:gridCol w="1245215">
                      <a:extLst>
                        <a:ext uri="{9D8B030D-6E8A-4147-A177-3AD203B41FA5}">
                          <a16:colId xmlns:a16="http://schemas.microsoft.com/office/drawing/2014/main" val="3904101150"/>
                        </a:ext>
                      </a:extLst>
                    </a:gridCol>
                    <a:gridCol w="1245215">
                      <a:extLst>
                        <a:ext uri="{9D8B030D-6E8A-4147-A177-3AD203B41FA5}">
                          <a16:colId xmlns:a16="http://schemas.microsoft.com/office/drawing/2014/main" val="1524816466"/>
                        </a:ext>
                      </a:extLst>
                    </a:gridCol>
                    <a:gridCol w="7211140">
                      <a:extLst>
                        <a:ext uri="{9D8B030D-6E8A-4147-A177-3AD203B41FA5}">
                          <a16:colId xmlns:a16="http://schemas.microsoft.com/office/drawing/2014/main" val="3035806854"/>
                        </a:ext>
                      </a:extLst>
                    </a:gridCol>
                  </a:tblGrid>
                  <a:tr h="403412">
                    <a:tc>
                      <a:txBody>
                        <a:bodyPr/>
                        <a:lstStyle/>
                        <a:p>
                          <a:pPr algn="ctr"/>
                          <a:r>
                            <a:rPr lang="en-US" sz="2000" kern="1200" dirty="0">
                              <a:solidFill>
                                <a:schemeClr val="bg1"/>
                              </a:solidFill>
                              <a:latin typeface="Segoe UI Light (Headings)"/>
                              <a:ea typeface="+mn-ea"/>
                              <a:cs typeface="+mn-cs"/>
                            </a:rPr>
                            <a:t>Y2</a:t>
                          </a:r>
                        </a:p>
                      </a:txBody>
                      <a:tcPr anchor="ctr"/>
                    </a:tc>
                    <a:tc>
                      <a:txBody>
                        <a:bodyPr/>
                        <a:lstStyle/>
                        <a:p>
                          <a:pPr algn="ctr"/>
                          <a:r>
                            <a:rPr lang="en-US" sz="2000" kern="1200" dirty="0">
                              <a:solidFill>
                                <a:schemeClr val="bg1"/>
                              </a:solidFill>
                              <a:latin typeface="Segoe UI Light (Headings)"/>
                              <a:ea typeface="+mn-ea"/>
                              <a:cs typeface="+mn-cs"/>
                            </a:rPr>
                            <a:t>Y1</a:t>
                          </a:r>
                        </a:p>
                      </a:txBody>
                      <a:tcPr anchor="ctr"/>
                    </a:tc>
                    <a:tc>
                      <a:txBody>
                        <a:bodyPr/>
                        <a:lstStyle/>
                        <a:p>
                          <a:pPr algn="ctr"/>
                          <a:r>
                            <a:rPr lang="en-US" sz="2000" kern="1200" dirty="0">
                              <a:solidFill>
                                <a:schemeClr val="bg1"/>
                              </a:solidFill>
                              <a:latin typeface="Segoe UI Light (Headings)"/>
                              <a:ea typeface="+mn-ea"/>
                              <a:cs typeface="+mn-cs"/>
                            </a:rPr>
                            <a:t>X2</a:t>
                          </a:r>
                        </a:p>
                      </a:txBody>
                      <a:tcPr anchor="ctr"/>
                    </a:tc>
                    <a:tc>
                      <a:txBody>
                        <a:bodyPr/>
                        <a:lstStyle/>
                        <a:p>
                          <a:pPr algn="ctr"/>
                          <a:r>
                            <a:rPr lang="en-US" sz="2000" kern="1200" dirty="0">
                              <a:solidFill>
                                <a:schemeClr val="bg1"/>
                              </a:solidFill>
                              <a:latin typeface="Segoe UI Light (Headings)"/>
                              <a:ea typeface="+mn-ea"/>
                              <a:cs typeface="+mn-cs"/>
                            </a:rPr>
                            <a:t>X1</a:t>
                          </a:r>
                        </a:p>
                      </a:txBody>
                      <a:tcPr anchor="ctr">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2"/>
                          <a:stretch>
                            <a:fillRect l="-69366" t="-9375" r="-352" b="-1615625"/>
                          </a:stretch>
                        </a:blipFill>
                      </a:tcPr>
                    </a:tc>
                    <a:extLst>
                      <a:ext uri="{0D108BD9-81ED-4DB2-BD59-A6C34878D82A}">
                        <a16:rowId xmlns:a16="http://schemas.microsoft.com/office/drawing/2014/main" val="267372242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4312013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588320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5222008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1372308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26903444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767191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964656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70287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152942001"/>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48961734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620571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2957374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181830543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1992361098"/>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16767072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9246550"/>
                      </a:ext>
                    </a:extLst>
                  </a:tr>
                </a:tbl>
              </a:graphicData>
            </a:graphic>
          </p:graphicFrame>
        </mc:Fallback>
      </mc:AlternateContent>
    </p:spTree>
    <p:extLst>
      <p:ext uri="{BB962C8B-B14F-4D97-AF65-F5344CB8AC3E}">
        <p14:creationId xmlns:p14="http://schemas.microsoft.com/office/powerpoint/2010/main" val="271723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D2EF5F2-EF73-40D5-8906-A15EEC6D49B3}"/>
                  </a:ext>
                </a:extLst>
              </p:cNvPr>
              <p:cNvGraphicFramePr>
                <a:graphicFrameLocks noGrp="1"/>
              </p:cNvGraphicFramePr>
              <p:nvPr>
                <p:extLst>
                  <p:ext uri="{D42A27DB-BD31-4B8C-83A1-F6EECF244321}">
                    <p14:modId xmlns:p14="http://schemas.microsoft.com/office/powerpoint/2010/main" val="40723832"/>
                  </p:ext>
                </p:extLst>
              </p:nvPr>
            </p:nvGraphicFramePr>
            <p:xfrm>
              <a:off x="1" y="0"/>
              <a:ext cx="12191999" cy="6858004"/>
            </p:xfrm>
            <a:graphic>
              <a:graphicData uri="http://schemas.openxmlformats.org/drawingml/2006/table">
                <a:tbl>
                  <a:tblPr firstRow="1" bandRow="1">
                    <a:tableStyleId>{5C22544A-7EE6-4342-B048-85BDC9FD1C3A}</a:tableStyleId>
                  </a:tblPr>
                  <a:tblGrid>
                    <a:gridCol w="756744">
                      <a:extLst>
                        <a:ext uri="{9D8B030D-6E8A-4147-A177-3AD203B41FA5}">
                          <a16:colId xmlns:a16="http://schemas.microsoft.com/office/drawing/2014/main" val="232650011"/>
                        </a:ext>
                      </a:extLst>
                    </a:gridCol>
                    <a:gridCol w="677917">
                      <a:extLst>
                        <a:ext uri="{9D8B030D-6E8A-4147-A177-3AD203B41FA5}">
                          <a16:colId xmlns:a16="http://schemas.microsoft.com/office/drawing/2014/main" val="3666604902"/>
                        </a:ext>
                      </a:extLst>
                    </a:gridCol>
                    <a:gridCol w="677917">
                      <a:extLst>
                        <a:ext uri="{9D8B030D-6E8A-4147-A177-3AD203B41FA5}">
                          <a16:colId xmlns:a16="http://schemas.microsoft.com/office/drawing/2014/main" val="3904101150"/>
                        </a:ext>
                      </a:extLst>
                    </a:gridCol>
                    <a:gridCol w="993228">
                      <a:extLst>
                        <a:ext uri="{9D8B030D-6E8A-4147-A177-3AD203B41FA5}">
                          <a16:colId xmlns:a16="http://schemas.microsoft.com/office/drawing/2014/main" val="1524816466"/>
                        </a:ext>
                      </a:extLst>
                    </a:gridCol>
                    <a:gridCol w="4587764">
                      <a:extLst>
                        <a:ext uri="{9D8B030D-6E8A-4147-A177-3AD203B41FA5}">
                          <a16:colId xmlns:a16="http://schemas.microsoft.com/office/drawing/2014/main" val="2838467327"/>
                        </a:ext>
                      </a:extLst>
                    </a:gridCol>
                    <a:gridCol w="4498429">
                      <a:extLst>
                        <a:ext uri="{9D8B030D-6E8A-4147-A177-3AD203B41FA5}">
                          <a16:colId xmlns:a16="http://schemas.microsoft.com/office/drawing/2014/main" val="3035806854"/>
                        </a:ext>
                      </a:extLst>
                    </a:gridCol>
                  </a:tblGrid>
                  <a:tr h="403412">
                    <a:tc>
                      <a:txBody>
                        <a:bodyPr/>
                        <a:lstStyle/>
                        <a:p>
                          <a:pPr algn="ctr"/>
                          <a:r>
                            <a:rPr lang="en-US" sz="2000" kern="1200" dirty="0">
                              <a:solidFill>
                                <a:schemeClr val="bg1"/>
                              </a:solidFill>
                              <a:latin typeface="Segoe UI Light (Headings)"/>
                              <a:ea typeface="+mn-ea"/>
                              <a:cs typeface="+mn-cs"/>
                            </a:rPr>
                            <a:t>Y2</a:t>
                          </a:r>
                        </a:p>
                      </a:txBody>
                      <a:tcPr anchor="ctr"/>
                    </a:tc>
                    <a:tc>
                      <a:txBody>
                        <a:bodyPr/>
                        <a:lstStyle/>
                        <a:p>
                          <a:pPr algn="ctr"/>
                          <a:r>
                            <a:rPr lang="en-US" sz="2000" kern="1200" dirty="0">
                              <a:solidFill>
                                <a:schemeClr val="bg1"/>
                              </a:solidFill>
                              <a:latin typeface="Segoe UI Light (Headings)"/>
                              <a:ea typeface="+mn-ea"/>
                              <a:cs typeface="+mn-cs"/>
                            </a:rPr>
                            <a:t>Y1</a:t>
                          </a:r>
                        </a:p>
                      </a:txBody>
                      <a:tcPr anchor="ctr"/>
                    </a:tc>
                    <a:tc>
                      <a:txBody>
                        <a:bodyPr/>
                        <a:lstStyle/>
                        <a:p>
                          <a:pPr algn="ctr"/>
                          <a:r>
                            <a:rPr lang="en-US" sz="2000" kern="1200" dirty="0">
                              <a:solidFill>
                                <a:schemeClr val="bg1"/>
                              </a:solidFill>
                              <a:latin typeface="Segoe UI Light (Headings)"/>
                              <a:ea typeface="+mn-ea"/>
                              <a:cs typeface="+mn-cs"/>
                            </a:rPr>
                            <a:t>X2</a:t>
                          </a:r>
                        </a:p>
                      </a:txBody>
                      <a:tcPr anchor="ctr"/>
                    </a:tc>
                    <a:tc>
                      <a:txBody>
                        <a:bodyPr/>
                        <a:lstStyle/>
                        <a:p>
                          <a:pPr algn="ctr"/>
                          <a:r>
                            <a:rPr lang="en-US" sz="2000" kern="1200" dirty="0">
                              <a:solidFill>
                                <a:schemeClr val="bg1"/>
                              </a:solidFill>
                              <a:latin typeface="Segoe UI Light (Headings)"/>
                              <a:ea typeface="+mn-ea"/>
                              <a:cs typeface="+mn-cs"/>
                            </a:rPr>
                            <a:t>X1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schemeClr val="bg1"/>
                              </a:solidFill>
                              <a:latin typeface="Segoe UI Light (Headings)"/>
                              <a:ea typeface="+mn-ea"/>
                              <a:cs typeface="+mn-cs"/>
                            </a:rPr>
                            <a:t>F(Y2,Y1,X2,X1)=</a:t>
                          </a:r>
                          <a14:m>
                            <m:oMath xmlns:m="http://schemas.openxmlformats.org/officeDocument/2006/math">
                              <m:r>
                                <a:rPr lang="en-US" sz="2000" i="1" kern="1200" smtClean="0">
                                  <a:solidFill>
                                    <a:schemeClr val="bg1"/>
                                  </a:solidFill>
                                  <a:latin typeface="Cambria Math" panose="02040503050406030204" pitchFamily="18" charset="0"/>
                                  <a:ea typeface="Cambria Math" panose="02040503050406030204" pitchFamily="18" charset="0"/>
                                  <a:cs typeface="+mn-cs"/>
                                </a:rPr>
                                <m:t>𝚺</m:t>
                              </m:r>
                            </m:oMath>
                          </a14:m>
                          <a:r>
                            <a:rPr lang="en-US" sz="2000" kern="1200" dirty="0">
                              <a:solidFill>
                                <a:schemeClr val="bg1"/>
                              </a:solidFill>
                              <a:latin typeface="Segoe UI Light (Headings)"/>
                              <a:ea typeface="+mn-ea"/>
                              <a:cs typeface="+mn-cs"/>
                            </a:rPr>
                            <a:t> m(0,1,2,3,5,6,7,10,11,15)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schemeClr val="bg1"/>
                              </a:solidFill>
                              <a:latin typeface="Segoe UI Light (Headings)"/>
                              <a:ea typeface="+mn-ea"/>
                              <a:cs typeface="+mn-cs"/>
                            </a:rPr>
                            <a:t>F(Y2,Y1,X2,X1)=</a:t>
                          </a:r>
                          <a14:m>
                            <m:oMath xmlns:m="http://schemas.openxmlformats.org/officeDocument/2006/math">
                              <m:r>
                                <a:rPr lang="en-US" sz="2000" i="1" kern="1200" smtClean="0">
                                  <a:solidFill>
                                    <a:schemeClr val="bg1"/>
                                  </a:solidFill>
                                  <a:latin typeface="Cambria Math" panose="02040503050406030204" pitchFamily="18" charset="0"/>
                                  <a:ea typeface="Cambria Math" panose="02040503050406030204" pitchFamily="18" charset="0"/>
                                  <a:cs typeface="+mn-cs"/>
                                </a:rPr>
                                <m:t>𝚷</m:t>
                              </m:r>
                            </m:oMath>
                          </a14:m>
                          <a:r>
                            <a:rPr lang="en-US" sz="2000" kern="1200" dirty="0">
                              <a:solidFill>
                                <a:schemeClr val="bg1"/>
                              </a:solidFill>
                              <a:latin typeface="Segoe UI Light (Headings)"/>
                              <a:ea typeface="+mn-ea"/>
                              <a:cs typeface="+mn-cs"/>
                            </a:rPr>
                            <a:t> M(4,8,9,12,13,14)</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7372242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4312013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588320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5222008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1372308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26903444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767191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964656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70287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152942001"/>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48961734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620571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2957374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181830543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1992361098"/>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16767072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9246550"/>
                      </a:ext>
                    </a:extLst>
                  </a:tr>
                </a:tbl>
              </a:graphicData>
            </a:graphic>
          </p:graphicFrame>
        </mc:Choice>
        <mc:Fallback xmlns="">
          <p:graphicFrame>
            <p:nvGraphicFramePr>
              <p:cNvPr id="2" name="Table 2">
                <a:extLst>
                  <a:ext uri="{FF2B5EF4-FFF2-40B4-BE49-F238E27FC236}">
                    <a16:creationId xmlns:a16="http://schemas.microsoft.com/office/drawing/2014/main" id="{DD2EF5F2-EF73-40D5-8906-A15EEC6D49B3}"/>
                  </a:ext>
                </a:extLst>
              </p:cNvPr>
              <p:cNvGraphicFramePr>
                <a:graphicFrameLocks noGrp="1"/>
              </p:cNvGraphicFramePr>
              <p:nvPr>
                <p:extLst>
                  <p:ext uri="{D42A27DB-BD31-4B8C-83A1-F6EECF244321}">
                    <p14:modId xmlns:p14="http://schemas.microsoft.com/office/powerpoint/2010/main" val="40723832"/>
                  </p:ext>
                </p:extLst>
              </p:nvPr>
            </p:nvGraphicFramePr>
            <p:xfrm>
              <a:off x="1" y="0"/>
              <a:ext cx="12191999" cy="6858004"/>
            </p:xfrm>
            <a:graphic>
              <a:graphicData uri="http://schemas.openxmlformats.org/drawingml/2006/table">
                <a:tbl>
                  <a:tblPr firstRow="1" bandRow="1">
                    <a:tableStyleId>{5C22544A-7EE6-4342-B048-85BDC9FD1C3A}</a:tableStyleId>
                  </a:tblPr>
                  <a:tblGrid>
                    <a:gridCol w="756744">
                      <a:extLst>
                        <a:ext uri="{9D8B030D-6E8A-4147-A177-3AD203B41FA5}">
                          <a16:colId xmlns:a16="http://schemas.microsoft.com/office/drawing/2014/main" val="232650011"/>
                        </a:ext>
                      </a:extLst>
                    </a:gridCol>
                    <a:gridCol w="677917">
                      <a:extLst>
                        <a:ext uri="{9D8B030D-6E8A-4147-A177-3AD203B41FA5}">
                          <a16:colId xmlns:a16="http://schemas.microsoft.com/office/drawing/2014/main" val="3666604902"/>
                        </a:ext>
                      </a:extLst>
                    </a:gridCol>
                    <a:gridCol w="677917">
                      <a:extLst>
                        <a:ext uri="{9D8B030D-6E8A-4147-A177-3AD203B41FA5}">
                          <a16:colId xmlns:a16="http://schemas.microsoft.com/office/drawing/2014/main" val="3904101150"/>
                        </a:ext>
                      </a:extLst>
                    </a:gridCol>
                    <a:gridCol w="993228">
                      <a:extLst>
                        <a:ext uri="{9D8B030D-6E8A-4147-A177-3AD203B41FA5}">
                          <a16:colId xmlns:a16="http://schemas.microsoft.com/office/drawing/2014/main" val="1524816466"/>
                        </a:ext>
                      </a:extLst>
                    </a:gridCol>
                    <a:gridCol w="4587764">
                      <a:extLst>
                        <a:ext uri="{9D8B030D-6E8A-4147-A177-3AD203B41FA5}">
                          <a16:colId xmlns:a16="http://schemas.microsoft.com/office/drawing/2014/main" val="2838467327"/>
                        </a:ext>
                      </a:extLst>
                    </a:gridCol>
                    <a:gridCol w="4498429">
                      <a:extLst>
                        <a:ext uri="{9D8B030D-6E8A-4147-A177-3AD203B41FA5}">
                          <a16:colId xmlns:a16="http://schemas.microsoft.com/office/drawing/2014/main" val="3035806854"/>
                        </a:ext>
                      </a:extLst>
                    </a:gridCol>
                  </a:tblGrid>
                  <a:tr h="403412">
                    <a:tc>
                      <a:txBody>
                        <a:bodyPr/>
                        <a:lstStyle/>
                        <a:p>
                          <a:pPr algn="ctr"/>
                          <a:r>
                            <a:rPr lang="en-US" sz="2000" kern="1200" dirty="0">
                              <a:solidFill>
                                <a:schemeClr val="bg1"/>
                              </a:solidFill>
                              <a:latin typeface="Segoe UI Light (Headings)"/>
                              <a:ea typeface="+mn-ea"/>
                              <a:cs typeface="+mn-cs"/>
                            </a:rPr>
                            <a:t>Y2</a:t>
                          </a:r>
                        </a:p>
                      </a:txBody>
                      <a:tcPr anchor="ctr"/>
                    </a:tc>
                    <a:tc>
                      <a:txBody>
                        <a:bodyPr/>
                        <a:lstStyle/>
                        <a:p>
                          <a:pPr algn="ctr"/>
                          <a:r>
                            <a:rPr lang="en-US" sz="2000" kern="1200" dirty="0">
                              <a:solidFill>
                                <a:schemeClr val="bg1"/>
                              </a:solidFill>
                              <a:latin typeface="Segoe UI Light (Headings)"/>
                              <a:ea typeface="+mn-ea"/>
                              <a:cs typeface="+mn-cs"/>
                            </a:rPr>
                            <a:t>Y1</a:t>
                          </a:r>
                        </a:p>
                      </a:txBody>
                      <a:tcPr anchor="ctr"/>
                    </a:tc>
                    <a:tc>
                      <a:txBody>
                        <a:bodyPr/>
                        <a:lstStyle/>
                        <a:p>
                          <a:pPr algn="ctr"/>
                          <a:r>
                            <a:rPr lang="en-US" sz="2000" kern="1200" dirty="0">
                              <a:solidFill>
                                <a:schemeClr val="bg1"/>
                              </a:solidFill>
                              <a:latin typeface="Segoe UI Light (Headings)"/>
                              <a:ea typeface="+mn-ea"/>
                              <a:cs typeface="+mn-cs"/>
                            </a:rPr>
                            <a:t>X2</a:t>
                          </a:r>
                        </a:p>
                      </a:txBody>
                      <a:tcPr anchor="ctr"/>
                    </a:tc>
                    <a:tc>
                      <a:txBody>
                        <a:bodyPr/>
                        <a:lstStyle/>
                        <a:p>
                          <a:pPr algn="ctr"/>
                          <a:r>
                            <a:rPr lang="en-US" sz="2000" kern="1200" dirty="0">
                              <a:solidFill>
                                <a:schemeClr val="bg1"/>
                              </a:solidFill>
                              <a:latin typeface="Segoe UI Light (Headings)"/>
                              <a:ea typeface="+mn-ea"/>
                              <a:cs typeface="+mn-cs"/>
                            </a:rPr>
                            <a:t>X1</a:t>
                          </a:r>
                        </a:p>
                      </a:txBody>
                      <a:tcPr anchor="ctr">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68144" t="-9375" r="-98892" b="-161562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2"/>
                          <a:stretch>
                            <a:fillRect l="-171469" t="-9375" r="-847" b="-1615625"/>
                          </a:stretch>
                        </a:blipFill>
                      </a:tcPr>
                    </a:tc>
                    <a:extLst>
                      <a:ext uri="{0D108BD9-81ED-4DB2-BD59-A6C34878D82A}">
                        <a16:rowId xmlns:a16="http://schemas.microsoft.com/office/drawing/2014/main" val="267372242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4312013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588320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5222008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1372308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26903444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767191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964656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70287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152942001"/>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48961734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620571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2957374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181830543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1992361098"/>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216767072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2D050"/>
                        </a:solidFill>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9246550"/>
                      </a:ext>
                    </a:extLst>
                  </a:tr>
                </a:tbl>
              </a:graphicData>
            </a:graphic>
          </p:graphicFrame>
        </mc:Fallback>
      </mc:AlternateContent>
    </p:spTree>
    <p:extLst>
      <p:ext uri="{BB962C8B-B14F-4D97-AF65-F5344CB8AC3E}">
        <p14:creationId xmlns:p14="http://schemas.microsoft.com/office/powerpoint/2010/main" val="85476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spc="0" normalizeH="0" baseline="0" noProof="0" dirty="0">
                <a:ln>
                  <a:noFill/>
                </a:ln>
                <a:solidFill>
                  <a:prstClr val="black"/>
                </a:solidFill>
                <a:effectLst/>
                <a:uLnTx/>
                <a:uFillTx/>
                <a:latin typeface="Segoe UI Light (Headings)"/>
                <a:ea typeface="+mn-ea"/>
                <a:cs typeface="+mn-cs"/>
              </a:rPr>
              <a:t>Which design?</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Tree>
    <p:extLst>
      <p:ext uri="{BB962C8B-B14F-4D97-AF65-F5344CB8AC3E}">
        <p14:creationId xmlns:p14="http://schemas.microsoft.com/office/powerpoint/2010/main" val="281104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9544" y="1938240"/>
            <a:ext cx="12191999" cy="258532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spc="0" normalizeH="0" baseline="0" noProof="0" dirty="0">
                <a:ln>
                  <a:noFill/>
                </a:ln>
                <a:solidFill>
                  <a:prstClr val="black"/>
                </a:solidFill>
                <a:effectLst/>
                <a:uLnTx/>
                <a:uFillTx/>
                <a:latin typeface="Segoe UI Light (Headings)"/>
                <a:ea typeface="+mn-ea"/>
                <a:cs typeface="+mn-cs"/>
              </a:rPr>
              <a:t>Which design?</a:t>
            </a:r>
            <a:endParaRPr lang="en-CA" sz="6600" cap="all" dirty="0">
              <a:solidFill>
                <a:prstClr val="black"/>
              </a:solidFill>
              <a:latin typeface="Segoe UI Light (Heading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0" i="0" u="none" strike="noStrike" kern="1200" spc="0" normalizeH="0" baseline="0" noProof="0" dirty="0" err="1">
                <a:ln>
                  <a:noFill/>
                </a:ln>
                <a:solidFill>
                  <a:prstClr val="black"/>
                </a:solidFill>
                <a:effectLst/>
                <a:uLnTx/>
                <a:uFillTx/>
                <a:latin typeface="Segoe UI Light (Headings)"/>
                <a:ea typeface="+mn-ea"/>
                <a:cs typeface="+mn-cs"/>
              </a:rPr>
              <a:t>SoP</a:t>
            </a:r>
            <a:r>
              <a:rPr kumimoji="0" lang="en-CA" sz="4800" b="0" i="0" u="none" strike="noStrike" kern="1200" spc="0" normalizeH="0" baseline="0" noProof="0" dirty="0">
                <a:ln>
                  <a:noFill/>
                </a:ln>
                <a:solidFill>
                  <a:prstClr val="black"/>
                </a:solidFill>
                <a:effectLst/>
                <a:uLnTx/>
                <a:uFillTx/>
                <a:latin typeface="Segoe UI Light (Headings)"/>
                <a:ea typeface="+mn-ea"/>
                <a:cs typeface="+mn-cs"/>
              </a:rPr>
              <a:t> and </a:t>
            </a:r>
            <a:r>
              <a:rPr kumimoji="0" lang="en-CA" sz="4800" b="0" i="0" u="none" strike="noStrike" kern="1200" spc="0" normalizeH="0" baseline="0" noProof="0" dirty="0" err="1">
                <a:ln>
                  <a:noFill/>
                </a:ln>
                <a:solidFill>
                  <a:prstClr val="black"/>
                </a:solidFill>
                <a:effectLst/>
                <a:uLnTx/>
                <a:uFillTx/>
                <a:latin typeface="Segoe UI Light (Headings)"/>
                <a:ea typeface="+mn-ea"/>
                <a:cs typeface="+mn-cs"/>
              </a:rPr>
              <a:t>PoS</a:t>
            </a:r>
            <a:r>
              <a:rPr kumimoji="0" lang="en-CA" sz="4800" b="0" i="0" u="none" strike="noStrike" kern="1200" spc="0" normalizeH="0" baseline="0" noProof="0" dirty="0">
                <a:ln>
                  <a:noFill/>
                </a:ln>
                <a:solidFill>
                  <a:prstClr val="black"/>
                </a:solidFill>
                <a:effectLst/>
                <a:uLnTx/>
                <a:uFillTx/>
                <a:latin typeface="Segoe UI Light (Headings)"/>
                <a:ea typeface="+mn-ea"/>
                <a:cs typeface="+mn-cs"/>
              </a:rPr>
              <a:t> are both effective</a:t>
            </a:r>
          </a:p>
          <a:p>
            <a:pPr lvl="0" algn="ctr" defTabSz="457200">
              <a:defRPr/>
            </a:pPr>
            <a:r>
              <a:rPr lang="en-CA" sz="4800" dirty="0" err="1">
                <a:solidFill>
                  <a:prstClr val="black"/>
                </a:solidFill>
                <a:latin typeface="Segoe UI Light (Headings)"/>
              </a:rPr>
              <a:t>SoP</a:t>
            </a:r>
            <a:r>
              <a:rPr lang="en-CA" sz="4800" dirty="0">
                <a:solidFill>
                  <a:prstClr val="black"/>
                </a:solidFill>
                <a:latin typeface="Segoe UI Light (Headings)"/>
              </a:rPr>
              <a:t> and </a:t>
            </a:r>
            <a:r>
              <a:rPr lang="en-CA" sz="4800" dirty="0" err="1">
                <a:solidFill>
                  <a:prstClr val="black"/>
                </a:solidFill>
                <a:latin typeface="Segoe UI Light (Headings)"/>
              </a:rPr>
              <a:t>PoS</a:t>
            </a:r>
            <a:r>
              <a:rPr lang="en-CA" sz="4800" dirty="0">
                <a:solidFill>
                  <a:prstClr val="black"/>
                </a:solidFill>
                <a:latin typeface="Segoe UI Light (Headings)"/>
              </a:rPr>
              <a:t> have same </a:t>
            </a:r>
            <a:r>
              <a:rPr kumimoji="0" lang="en-CA" sz="4800" b="0" i="0" u="none" strike="noStrike" kern="1200" spc="0" normalizeH="0" baseline="0" noProof="0" dirty="0">
                <a:ln>
                  <a:noFill/>
                </a:ln>
                <a:solidFill>
                  <a:prstClr val="black"/>
                </a:solidFill>
                <a:effectLst/>
                <a:uLnTx/>
                <a:uFillTx/>
                <a:latin typeface="Segoe UI Light (Headings)"/>
                <a:ea typeface="+mn-ea"/>
                <a:cs typeface="+mn-cs"/>
              </a:rPr>
              <a:t>efficiency (</a:t>
            </a:r>
            <a:r>
              <a:rPr lang="en-CA" sz="4800" dirty="0">
                <a:solidFill>
                  <a:prstClr val="black"/>
                </a:solidFill>
                <a:latin typeface="Segoe UI Light (Headings)"/>
              </a:rPr>
              <a:t>2-levels)</a:t>
            </a:r>
            <a:endParaRPr kumimoji="0" lang="en-CA" sz="4800" b="0" i="0" u="none" strike="noStrike" kern="1200" spc="0" normalizeH="0" baseline="0" noProof="0" dirty="0">
              <a:ln>
                <a:noFill/>
              </a:ln>
              <a:solidFill>
                <a:prstClr val="black"/>
              </a:solidFill>
              <a:effectLst/>
              <a:uLnTx/>
              <a:uFillTx/>
              <a:latin typeface="Segoe UI Light (Headings)"/>
              <a:ea typeface="+mn-ea"/>
              <a:cs typeface="+mn-cs"/>
            </a:endParaRPr>
          </a:p>
        </p:txBody>
      </p:sp>
    </p:spTree>
    <p:extLst>
      <p:ext uri="{BB962C8B-B14F-4D97-AF65-F5344CB8AC3E}">
        <p14:creationId xmlns:p14="http://schemas.microsoft.com/office/powerpoint/2010/main" val="2970185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9544" y="2427306"/>
            <a:ext cx="12191999" cy="184665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spc="0" normalizeH="0" baseline="0" noProof="0" dirty="0">
                <a:ln>
                  <a:noFill/>
                </a:ln>
                <a:solidFill>
                  <a:prstClr val="black"/>
                </a:solidFill>
                <a:effectLst/>
                <a:uLnTx/>
                <a:uFillTx/>
                <a:latin typeface="Segoe UI Light (Headings)"/>
                <a:ea typeface="+mn-ea"/>
                <a:cs typeface="+mn-cs"/>
              </a:rPr>
              <a:t>Which design?</a:t>
            </a:r>
            <a:endParaRPr lang="en-CA" sz="6600" cap="all" dirty="0">
              <a:solidFill>
                <a:prstClr val="black"/>
              </a:solidFill>
              <a:latin typeface="Segoe UI Light (Heading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CA" sz="4800" dirty="0">
                <a:solidFill>
                  <a:prstClr val="black"/>
                </a:solidFill>
                <a:latin typeface="Segoe UI Light (Headings)"/>
              </a:rPr>
              <a:t>Cost: How many gates in </a:t>
            </a:r>
            <a:r>
              <a:rPr lang="en-CA" sz="4800" dirty="0" err="1">
                <a:solidFill>
                  <a:prstClr val="black"/>
                </a:solidFill>
                <a:latin typeface="Segoe UI Light (Headings)"/>
              </a:rPr>
              <a:t>SoP</a:t>
            </a:r>
            <a:r>
              <a:rPr lang="en-CA" sz="4800" dirty="0">
                <a:solidFill>
                  <a:prstClr val="black"/>
                </a:solidFill>
                <a:latin typeface="Segoe UI Light (Headings)"/>
              </a:rPr>
              <a:t> vs. </a:t>
            </a:r>
            <a:r>
              <a:rPr lang="en-CA" sz="4800" dirty="0" err="1">
                <a:solidFill>
                  <a:prstClr val="black"/>
                </a:solidFill>
                <a:latin typeface="Segoe UI Light (Headings)"/>
              </a:rPr>
              <a:t>PoS</a:t>
            </a:r>
            <a:r>
              <a:rPr lang="en-CA" sz="4800" dirty="0">
                <a:solidFill>
                  <a:prstClr val="black"/>
                </a:solidFill>
                <a:latin typeface="Segoe UI Light (Headings)"/>
              </a:rPr>
              <a:t>?</a:t>
            </a:r>
            <a:endParaRPr kumimoji="0" lang="en-CA" sz="4800" b="0" i="0" u="none" strike="noStrike" kern="1200" spc="0" normalizeH="0" baseline="0" noProof="0" dirty="0">
              <a:ln>
                <a:noFill/>
              </a:ln>
              <a:solidFill>
                <a:prstClr val="black"/>
              </a:solidFill>
              <a:effectLst/>
              <a:uLnTx/>
              <a:uFillTx/>
              <a:latin typeface="Segoe UI Light (Headings)"/>
              <a:ea typeface="+mn-ea"/>
              <a:cs typeface="+mn-cs"/>
            </a:endParaRPr>
          </a:p>
        </p:txBody>
      </p:sp>
    </p:spTree>
    <p:extLst>
      <p:ext uri="{BB962C8B-B14F-4D97-AF65-F5344CB8AC3E}">
        <p14:creationId xmlns:p14="http://schemas.microsoft.com/office/powerpoint/2010/main" val="63910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1369817-6402-0F4B-BF2C-156B3829066D}"/>
                  </a:ext>
                </a:extLst>
              </p:cNvPr>
              <p:cNvGraphicFramePr>
                <a:graphicFrameLocks noGrp="1"/>
              </p:cNvGraphicFramePr>
              <p:nvPr>
                <p:extLst>
                  <p:ext uri="{D42A27DB-BD31-4B8C-83A1-F6EECF244321}">
                    <p14:modId xmlns:p14="http://schemas.microsoft.com/office/powerpoint/2010/main" val="4130295724"/>
                  </p:ext>
                </p:extLst>
              </p:nvPr>
            </p:nvGraphicFramePr>
            <p:xfrm>
              <a:off x="0" y="1661160"/>
              <a:ext cx="12192000" cy="3108960"/>
            </p:xfrm>
            <a:graphic>
              <a:graphicData uri="http://schemas.openxmlformats.org/drawingml/2006/table">
                <a:tbl>
                  <a:tblPr firstRow="1" bandRow="1">
                    <a:tableStyleId>{5C22544A-7EE6-4342-B048-85BDC9FD1C3A}</a:tableStyleId>
                  </a:tblPr>
                  <a:tblGrid>
                    <a:gridCol w="1198179">
                      <a:extLst>
                        <a:ext uri="{9D8B030D-6E8A-4147-A177-3AD203B41FA5}">
                          <a16:colId xmlns:a16="http://schemas.microsoft.com/office/drawing/2014/main" val="2147668578"/>
                        </a:ext>
                      </a:extLst>
                    </a:gridCol>
                    <a:gridCol w="5754414">
                      <a:extLst>
                        <a:ext uri="{9D8B030D-6E8A-4147-A177-3AD203B41FA5}">
                          <a16:colId xmlns:a16="http://schemas.microsoft.com/office/drawing/2014/main" val="1321738199"/>
                        </a:ext>
                      </a:extLst>
                    </a:gridCol>
                    <a:gridCol w="5239407">
                      <a:extLst>
                        <a:ext uri="{9D8B030D-6E8A-4147-A177-3AD203B41FA5}">
                          <a16:colId xmlns:a16="http://schemas.microsoft.com/office/drawing/2014/main" val="1376563864"/>
                        </a:ext>
                      </a:extLst>
                    </a:gridCol>
                  </a:tblGrid>
                  <a:tr h="403412">
                    <a:tc>
                      <a:txBody>
                        <a:bodyPr/>
                        <a:lstStyle/>
                        <a:p>
                          <a:pPr algn="ctr"/>
                          <a:endParaRPr lang="en-US" sz="3600" kern="1200" dirty="0">
                            <a:solidFill>
                              <a:schemeClr val="bg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600" kern="1200" dirty="0">
                              <a:solidFill>
                                <a:schemeClr val="bg1"/>
                              </a:solidFill>
                              <a:latin typeface="Segoe UI Light (Headings)"/>
                              <a:ea typeface="+mn-ea"/>
                              <a:cs typeface="+mn-cs"/>
                            </a:rPr>
                            <a:t>F(Y2,Y1,X2,X1)=</a:t>
                          </a:r>
                          <a:endParaRPr lang="en-US" sz="3600" i="1" kern="1200" dirty="0">
                            <a:solidFill>
                              <a:schemeClr val="bg1"/>
                            </a:solidFill>
                            <a:latin typeface="Cambria Math" panose="02040503050406030204" pitchFamily="18" charset="0"/>
                            <a:ea typeface="Cambria Math" panose="02040503050406030204" pitchFamily="18" charset="0"/>
                            <a:cs typeface="+mn-cs"/>
                          </a:endParaRPr>
                        </a:p>
                        <a:p>
                          <a:pPr algn="ctr"/>
                          <a14:m>
                            <m:oMath xmlns:m="http://schemas.openxmlformats.org/officeDocument/2006/math">
                              <m:r>
                                <a:rPr lang="en-US" sz="3600" i="1" kern="1200" smtClean="0">
                                  <a:solidFill>
                                    <a:schemeClr val="bg1"/>
                                  </a:solidFill>
                                  <a:latin typeface="Cambria Math" panose="02040503050406030204" pitchFamily="18" charset="0"/>
                                  <a:ea typeface="Cambria Math" panose="02040503050406030204" pitchFamily="18" charset="0"/>
                                  <a:cs typeface="+mn-cs"/>
                                </a:rPr>
                                <m:t>𝚺</m:t>
                              </m:r>
                              <m:r>
                                <a:rPr lang="en-US" sz="3600" b="1" i="1" kern="1200" smtClean="0">
                                  <a:solidFill>
                                    <a:schemeClr val="bg1"/>
                                  </a:solidFill>
                                  <a:latin typeface="Cambria Math" panose="02040503050406030204" pitchFamily="18" charset="0"/>
                                  <a:ea typeface="Cambria Math" panose="02040503050406030204" pitchFamily="18" charset="0"/>
                                  <a:cs typeface="+mn-cs"/>
                                </a:rPr>
                                <m:t> </m:t>
                              </m:r>
                            </m:oMath>
                          </a14:m>
                          <a:r>
                            <a:rPr lang="en-US" sz="3600" kern="1200" dirty="0">
                              <a:solidFill>
                                <a:schemeClr val="bg1"/>
                              </a:solidFill>
                              <a:latin typeface="Segoe UI Light (Headings)"/>
                              <a:ea typeface="+mn-ea"/>
                              <a:cs typeface="+mn-cs"/>
                            </a:rPr>
                            <a:t>m(0,1,2,3,5,6,7,10,11,15)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600" kern="1200" dirty="0">
                              <a:solidFill>
                                <a:schemeClr val="bg1"/>
                              </a:solidFill>
                              <a:latin typeface="Segoe UI Light (Headings)"/>
                              <a:ea typeface="+mn-ea"/>
                              <a:cs typeface="+mn-cs"/>
                            </a:rPr>
                            <a:t>F(Y2,Y1,X2,X1)=</a:t>
                          </a:r>
                        </a:p>
                        <a:p>
                          <a:pPr algn="ctr"/>
                          <a14:m>
                            <m:oMath xmlns:m="http://schemas.openxmlformats.org/officeDocument/2006/math">
                              <m:r>
                                <a:rPr lang="en-US" sz="3600" i="1" kern="1200" smtClean="0">
                                  <a:solidFill>
                                    <a:schemeClr val="bg1"/>
                                  </a:solidFill>
                                  <a:latin typeface="Cambria Math" panose="02040503050406030204" pitchFamily="18" charset="0"/>
                                  <a:ea typeface="Cambria Math" panose="02040503050406030204" pitchFamily="18" charset="0"/>
                                  <a:cs typeface="+mn-cs"/>
                                </a:rPr>
                                <m:t>𝚷</m:t>
                              </m:r>
                              <m:r>
                                <a:rPr lang="en-US" sz="3600" b="1" i="1" kern="1200" smtClean="0">
                                  <a:solidFill>
                                    <a:schemeClr val="bg1"/>
                                  </a:solidFill>
                                  <a:latin typeface="Cambria Math" panose="02040503050406030204" pitchFamily="18" charset="0"/>
                                  <a:ea typeface="Cambria Math" panose="02040503050406030204" pitchFamily="18" charset="0"/>
                                  <a:cs typeface="+mn-cs"/>
                                </a:rPr>
                                <m:t> </m:t>
                              </m:r>
                            </m:oMath>
                          </a14:m>
                          <a:r>
                            <a:rPr lang="en-US" sz="3600" kern="1200" dirty="0">
                              <a:solidFill>
                                <a:schemeClr val="bg1"/>
                              </a:solidFill>
                              <a:latin typeface="Segoe UI Light (Headings)"/>
                              <a:ea typeface="+mn-ea"/>
                              <a:cs typeface="+mn-cs"/>
                            </a:rPr>
                            <a:t>M(4,8,9,12,13,14)</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8342809"/>
                      </a:ext>
                    </a:extLst>
                  </a:tr>
                  <a:tr h="403412">
                    <a:tc>
                      <a:txBody>
                        <a:bodyPr/>
                        <a:lstStyle/>
                        <a:p>
                          <a:pPr algn="ctr"/>
                          <a:r>
                            <a:rPr lang="en-US" sz="3600" kern="1200" dirty="0">
                              <a:solidFill>
                                <a:schemeClr val="tx1"/>
                              </a:solidFill>
                              <a:latin typeface="Segoe UI Light (Headings)"/>
                              <a:ea typeface="+mn-ea"/>
                              <a:cs typeface="+mn-cs"/>
                            </a:rPr>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Each </a:t>
                          </a:r>
                          <a:r>
                            <a:rPr lang="en-US" sz="2800" kern="1200" dirty="0" err="1">
                              <a:solidFill>
                                <a:schemeClr val="tx1"/>
                              </a:solidFill>
                              <a:latin typeface="Segoe UI Light (Headings)"/>
                              <a:ea typeface="+mn-ea"/>
                              <a:cs typeface="+mn-cs"/>
                            </a:rPr>
                            <a:t>minterm</a:t>
                          </a:r>
                          <a:r>
                            <a:rPr lang="en-US" sz="2800" kern="1200" dirty="0">
                              <a:solidFill>
                                <a:schemeClr val="tx1"/>
                              </a:solidFill>
                              <a:latin typeface="Segoe UI Light (Headings)"/>
                              <a:ea typeface="+mn-ea"/>
                              <a:cs typeface="+mn-cs"/>
                            </a:rPr>
                            <a:t> one 4-input-AND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Each MAXTERM one 4-input-OR</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49749567"/>
                      </a:ext>
                    </a:extLst>
                  </a:tr>
                  <a:tr h="403412">
                    <a:tc>
                      <a:txBody>
                        <a:bodyPr/>
                        <a:lstStyle/>
                        <a:p>
                          <a:pPr algn="ctr"/>
                          <a:r>
                            <a:rPr lang="en-US" sz="3600" kern="1200" dirty="0">
                              <a:solidFill>
                                <a:schemeClr val="tx1"/>
                              </a:solidFill>
                              <a:latin typeface="Segoe UI Light (Headings)"/>
                              <a:ea typeface="+mn-ea"/>
                              <a:cs typeface="+mn-cs"/>
                            </a:rPr>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One final 10-input-OR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One final 6-input-AND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1274801"/>
                      </a:ext>
                    </a:extLst>
                  </a:tr>
                  <a:tr h="403412">
                    <a:tc>
                      <a:txBody>
                        <a:bodyPr/>
                        <a:lstStyle/>
                        <a:p>
                          <a:pPr algn="ctr"/>
                          <a:r>
                            <a:rPr lang="en-US" sz="3600" kern="1200" dirty="0">
                              <a:solidFill>
                                <a:schemeClr val="tx1"/>
                              </a:solidFill>
                              <a:latin typeface="Segoe UI Light (Headings)"/>
                              <a:ea typeface="+mn-ea"/>
                              <a:cs typeface="+mn-cs"/>
                            </a:rPr>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97012906"/>
                      </a:ext>
                    </a:extLst>
                  </a:tr>
                </a:tbl>
              </a:graphicData>
            </a:graphic>
          </p:graphicFrame>
        </mc:Choice>
        <mc:Fallback xmlns="">
          <p:graphicFrame>
            <p:nvGraphicFramePr>
              <p:cNvPr id="5" name="Table 4">
                <a:extLst>
                  <a:ext uri="{FF2B5EF4-FFF2-40B4-BE49-F238E27FC236}">
                    <a16:creationId xmlns:a16="http://schemas.microsoft.com/office/drawing/2014/main" id="{F1369817-6402-0F4B-BF2C-156B3829066D}"/>
                  </a:ext>
                </a:extLst>
              </p:cNvPr>
              <p:cNvGraphicFramePr>
                <a:graphicFrameLocks noGrp="1"/>
              </p:cNvGraphicFramePr>
              <p:nvPr>
                <p:extLst>
                  <p:ext uri="{D42A27DB-BD31-4B8C-83A1-F6EECF244321}">
                    <p14:modId xmlns:p14="http://schemas.microsoft.com/office/powerpoint/2010/main" val="4130295724"/>
                  </p:ext>
                </p:extLst>
              </p:nvPr>
            </p:nvGraphicFramePr>
            <p:xfrm>
              <a:off x="0" y="1661160"/>
              <a:ext cx="12192000" cy="3108960"/>
            </p:xfrm>
            <a:graphic>
              <a:graphicData uri="http://schemas.openxmlformats.org/drawingml/2006/table">
                <a:tbl>
                  <a:tblPr firstRow="1" bandRow="1">
                    <a:tableStyleId>{5C22544A-7EE6-4342-B048-85BDC9FD1C3A}</a:tableStyleId>
                  </a:tblPr>
                  <a:tblGrid>
                    <a:gridCol w="1198179">
                      <a:extLst>
                        <a:ext uri="{9D8B030D-6E8A-4147-A177-3AD203B41FA5}">
                          <a16:colId xmlns:a16="http://schemas.microsoft.com/office/drawing/2014/main" val="2147668578"/>
                        </a:ext>
                      </a:extLst>
                    </a:gridCol>
                    <a:gridCol w="5754414">
                      <a:extLst>
                        <a:ext uri="{9D8B030D-6E8A-4147-A177-3AD203B41FA5}">
                          <a16:colId xmlns:a16="http://schemas.microsoft.com/office/drawing/2014/main" val="1321738199"/>
                        </a:ext>
                      </a:extLst>
                    </a:gridCol>
                    <a:gridCol w="5239407">
                      <a:extLst>
                        <a:ext uri="{9D8B030D-6E8A-4147-A177-3AD203B41FA5}">
                          <a16:colId xmlns:a16="http://schemas.microsoft.com/office/drawing/2014/main" val="1376563864"/>
                        </a:ext>
                      </a:extLst>
                    </a:gridCol>
                  </a:tblGrid>
                  <a:tr h="1188720">
                    <a:tc>
                      <a:txBody>
                        <a:bodyPr/>
                        <a:lstStyle/>
                        <a:p>
                          <a:pPr algn="ctr"/>
                          <a:endParaRPr lang="en-US" sz="3600" kern="1200" dirty="0">
                            <a:solidFill>
                              <a:schemeClr val="bg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21081" t="-7692" r="-91525" b="-18102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2"/>
                          <a:stretch>
                            <a:fillRect l="-133062" t="-7692" r="-582" b="-181026"/>
                          </a:stretch>
                        </a:blipFill>
                      </a:tcPr>
                    </a:tc>
                    <a:extLst>
                      <a:ext uri="{0D108BD9-81ED-4DB2-BD59-A6C34878D82A}">
                        <a16:rowId xmlns:a16="http://schemas.microsoft.com/office/drawing/2014/main" val="4028342809"/>
                      </a:ext>
                    </a:extLst>
                  </a:tr>
                  <a:tr h="640080">
                    <a:tc>
                      <a:txBody>
                        <a:bodyPr/>
                        <a:lstStyle/>
                        <a:p>
                          <a:pPr algn="ctr"/>
                          <a:r>
                            <a:rPr lang="en-US" sz="3600" kern="1200" dirty="0">
                              <a:solidFill>
                                <a:schemeClr val="tx1"/>
                              </a:solidFill>
                              <a:latin typeface="Segoe UI Light (Headings)"/>
                              <a:ea typeface="+mn-ea"/>
                              <a:cs typeface="+mn-cs"/>
                            </a:rPr>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Each </a:t>
                          </a:r>
                          <a:r>
                            <a:rPr lang="en-US" sz="2800" kern="1200" dirty="0" err="1">
                              <a:solidFill>
                                <a:schemeClr val="tx1"/>
                              </a:solidFill>
                              <a:latin typeface="Segoe UI Light (Headings)"/>
                              <a:ea typeface="+mn-ea"/>
                              <a:cs typeface="+mn-cs"/>
                            </a:rPr>
                            <a:t>minterm</a:t>
                          </a:r>
                          <a:r>
                            <a:rPr lang="en-US" sz="2800" kern="1200" dirty="0">
                              <a:solidFill>
                                <a:schemeClr val="tx1"/>
                              </a:solidFill>
                              <a:latin typeface="Segoe UI Light (Headings)"/>
                              <a:ea typeface="+mn-ea"/>
                              <a:cs typeface="+mn-cs"/>
                            </a:rPr>
                            <a:t> one 4-input-AND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Each MAXTERM one 4-input-OR</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49749567"/>
                      </a:ext>
                    </a:extLst>
                  </a:tr>
                  <a:tr h="640080">
                    <a:tc>
                      <a:txBody>
                        <a:bodyPr/>
                        <a:lstStyle/>
                        <a:p>
                          <a:pPr algn="ctr"/>
                          <a:r>
                            <a:rPr lang="en-US" sz="3600" kern="1200" dirty="0">
                              <a:solidFill>
                                <a:schemeClr val="tx1"/>
                              </a:solidFill>
                              <a:latin typeface="Segoe UI Light (Headings)"/>
                              <a:ea typeface="+mn-ea"/>
                              <a:cs typeface="+mn-cs"/>
                            </a:rPr>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One final 10-input-OR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One final 6-input-AND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1274801"/>
                      </a:ext>
                    </a:extLst>
                  </a:tr>
                  <a:tr h="640080">
                    <a:tc>
                      <a:txBody>
                        <a:bodyPr/>
                        <a:lstStyle/>
                        <a:p>
                          <a:pPr algn="ctr"/>
                          <a:r>
                            <a:rPr lang="en-US" sz="3600" kern="1200" dirty="0">
                              <a:solidFill>
                                <a:schemeClr val="tx1"/>
                              </a:solidFill>
                              <a:latin typeface="Segoe UI Light (Headings)"/>
                              <a:ea typeface="+mn-ea"/>
                              <a:cs typeface="+mn-cs"/>
                            </a:rPr>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97012906"/>
                      </a:ext>
                    </a:extLst>
                  </a:tr>
                </a:tbl>
              </a:graphicData>
            </a:graphic>
          </p:graphicFrame>
        </mc:Fallback>
      </mc:AlternateContent>
    </p:spTree>
    <p:extLst>
      <p:ext uri="{BB962C8B-B14F-4D97-AF65-F5344CB8AC3E}">
        <p14:creationId xmlns:p14="http://schemas.microsoft.com/office/powerpoint/2010/main" val="410969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1369817-6402-0F4B-BF2C-156B3829066D}"/>
                  </a:ext>
                </a:extLst>
              </p:cNvPr>
              <p:cNvGraphicFramePr>
                <a:graphicFrameLocks noGrp="1"/>
              </p:cNvGraphicFramePr>
              <p:nvPr>
                <p:extLst>
                  <p:ext uri="{D42A27DB-BD31-4B8C-83A1-F6EECF244321}">
                    <p14:modId xmlns:p14="http://schemas.microsoft.com/office/powerpoint/2010/main" val="2286000714"/>
                  </p:ext>
                </p:extLst>
              </p:nvPr>
            </p:nvGraphicFramePr>
            <p:xfrm>
              <a:off x="0" y="1661160"/>
              <a:ext cx="12192000" cy="3108960"/>
            </p:xfrm>
            <a:graphic>
              <a:graphicData uri="http://schemas.openxmlformats.org/drawingml/2006/table">
                <a:tbl>
                  <a:tblPr firstRow="1" bandRow="1">
                    <a:tableStyleId>{5C22544A-7EE6-4342-B048-85BDC9FD1C3A}</a:tableStyleId>
                  </a:tblPr>
                  <a:tblGrid>
                    <a:gridCol w="1198179">
                      <a:extLst>
                        <a:ext uri="{9D8B030D-6E8A-4147-A177-3AD203B41FA5}">
                          <a16:colId xmlns:a16="http://schemas.microsoft.com/office/drawing/2014/main" val="2147668578"/>
                        </a:ext>
                      </a:extLst>
                    </a:gridCol>
                    <a:gridCol w="5754414">
                      <a:extLst>
                        <a:ext uri="{9D8B030D-6E8A-4147-A177-3AD203B41FA5}">
                          <a16:colId xmlns:a16="http://schemas.microsoft.com/office/drawing/2014/main" val="1321738199"/>
                        </a:ext>
                      </a:extLst>
                    </a:gridCol>
                    <a:gridCol w="5239407">
                      <a:extLst>
                        <a:ext uri="{9D8B030D-6E8A-4147-A177-3AD203B41FA5}">
                          <a16:colId xmlns:a16="http://schemas.microsoft.com/office/drawing/2014/main" val="1376563864"/>
                        </a:ext>
                      </a:extLst>
                    </a:gridCol>
                  </a:tblGrid>
                  <a:tr h="403412">
                    <a:tc>
                      <a:txBody>
                        <a:bodyPr/>
                        <a:lstStyle/>
                        <a:p>
                          <a:pPr algn="ctr"/>
                          <a:endParaRPr lang="en-US" sz="3600" kern="1200" dirty="0">
                            <a:solidFill>
                              <a:schemeClr val="bg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600" kern="1200" dirty="0">
                              <a:solidFill>
                                <a:schemeClr val="bg1"/>
                              </a:solidFill>
                              <a:latin typeface="Segoe UI Light (Headings)"/>
                              <a:ea typeface="+mn-ea"/>
                              <a:cs typeface="+mn-cs"/>
                            </a:rPr>
                            <a:t>F(Y2,Y1,X2,X1)=</a:t>
                          </a:r>
                          <a:endParaRPr lang="en-US" sz="3600" i="1" kern="1200" dirty="0">
                            <a:solidFill>
                              <a:schemeClr val="bg1"/>
                            </a:solidFill>
                            <a:latin typeface="Cambria Math" panose="02040503050406030204" pitchFamily="18" charset="0"/>
                            <a:ea typeface="Cambria Math" panose="02040503050406030204" pitchFamily="18" charset="0"/>
                            <a:cs typeface="+mn-cs"/>
                          </a:endParaRPr>
                        </a:p>
                        <a:p>
                          <a:pPr algn="ctr"/>
                          <a14:m>
                            <m:oMath xmlns:m="http://schemas.openxmlformats.org/officeDocument/2006/math">
                              <m:r>
                                <a:rPr lang="en-US" sz="3600" i="1" kern="1200" smtClean="0">
                                  <a:solidFill>
                                    <a:schemeClr val="bg1"/>
                                  </a:solidFill>
                                  <a:latin typeface="Cambria Math" panose="02040503050406030204" pitchFamily="18" charset="0"/>
                                  <a:ea typeface="Cambria Math" panose="02040503050406030204" pitchFamily="18" charset="0"/>
                                  <a:cs typeface="+mn-cs"/>
                                </a:rPr>
                                <m:t>𝚺</m:t>
                              </m:r>
                              <m:r>
                                <a:rPr lang="en-US" sz="3600" b="1" i="1" kern="1200" smtClean="0">
                                  <a:solidFill>
                                    <a:schemeClr val="bg1"/>
                                  </a:solidFill>
                                  <a:latin typeface="Cambria Math" panose="02040503050406030204" pitchFamily="18" charset="0"/>
                                  <a:ea typeface="Cambria Math" panose="02040503050406030204" pitchFamily="18" charset="0"/>
                                  <a:cs typeface="+mn-cs"/>
                                </a:rPr>
                                <m:t> </m:t>
                              </m:r>
                            </m:oMath>
                          </a14:m>
                          <a:r>
                            <a:rPr lang="en-US" sz="3600" kern="1200" dirty="0">
                              <a:solidFill>
                                <a:schemeClr val="bg1"/>
                              </a:solidFill>
                              <a:latin typeface="Segoe UI Light (Headings)"/>
                              <a:ea typeface="+mn-ea"/>
                              <a:cs typeface="+mn-cs"/>
                            </a:rPr>
                            <a:t>m(0,1,2,3,5,6,7,10,11,15)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600" kern="1200" dirty="0">
                              <a:solidFill>
                                <a:schemeClr val="bg1"/>
                              </a:solidFill>
                              <a:latin typeface="Segoe UI Light (Headings)"/>
                              <a:ea typeface="+mn-ea"/>
                              <a:cs typeface="+mn-cs"/>
                            </a:rPr>
                            <a:t>F(Y2,Y1,X2,X1)=</a:t>
                          </a:r>
                        </a:p>
                        <a:p>
                          <a:pPr algn="ctr"/>
                          <a14:m>
                            <m:oMath xmlns:m="http://schemas.openxmlformats.org/officeDocument/2006/math">
                              <m:r>
                                <a:rPr lang="en-US" sz="3600" i="1" kern="1200" smtClean="0">
                                  <a:solidFill>
                                    <a:schemeClr val="bg1"/>
                                  </a:solidFill>
                                  <a:latin typeface="Cambria Math" panose="02040503050406030204" pitchFamily="18" charset="0"/>
                                  <a:ea typeface="Cambria Math" panose="02040503050406030204" pitchFamily="18" charset="0"/>
                                  <a:cs typeface="+mn-cs"/>
                                </a:rPr>
                                <m:t>𝚷</m:t>
                              </m:r>
                              <m:r>
                                <a:rPr lang="en-US" sz="3600" b="1" i="1" kern="1200" smtClean="0">
                                  <a:solidFill>
                                    <a:schemeClr val="bg1"/>
                                  </a:solidFill>
                                  <a:latin typeface="Cambria Math" panose="02040503050406030204" pitchFamily="18" charset="0"/>
                                  <a:ea typeface="Cambria Math" panose="02040503050406030204" pitchFamily="18" charset="0"/>
                                  <a:cs typeface="+mn-cs"/>
                                </a:rPr>
                                <m:t> </m:t>
                              </m:r>
                            </m:oMath>
                          </a14:m>
                          <a:r>
                            <a:rPr lang="en-US" sz="3600" kern="1200" dirty="0">
                              <a:solidFill>
                                <a:schemeClr val="bg1"/>
                              </a:solidFill>
                              <a:latin typeface="Segoe UI Light (Headings)"/>
                              <a:ea typeface="+mn-ea"/>
                              <a:cs typeface="+mn-cs"/>
                            </a:rPr>
                            <a:t>M(4,8,9,12,13,14)</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8342809"/>
                      </a:ext>
                    </a:extLst>
                  </a:tr>
                  <a:tr h="403412">
                    <a:tc>
                      <a:txBody>
                        <a:bodyPr/>
                        <a:lstStyle/>
                        <a:p>
                          <a:pPr algn="ctr"/>
                          <a:r>
                            <a:rPr lang="en-US" sz="3600" kern="1200" dirty="0">
                              <a:solidFill>
                                <a:schemeClr val="tx1"/>
                              </a:solidFill>
                              <a:latin typeface="Segoe UI Light (Headings)"/>
                              <a:ea typeface="+mn-ea"/>
                              <a:cs typeface="+mn-cs"/>
                            </a:rPr>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 ✕ 4-input-AND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6 ✕ 4-input-OR</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49749567"/>
                      </a:ext>
                    </a:extLst>
                  </a:tr>
                  <a:tr h="403412">
                    <a:tc>
                      <a:txBody>
                        <a:bodyPr/>
                        <a:lstStyle/>
                        <a:p>
                          <a:pPr algn="ctr"/>
                          <a:r>
                            <a:rPr lang="en-US" sz="3600" kern="1200" dirty="0">
                              <a:solidFill>
                                <a:schemeClr val="tx1"/>
                              </a:solidFill>
                              <a:latin typeface="Segoe UI Light (Headings)"/>
                              <a:ea typeface="+mn-ea"/>
                              <a:cs typeface="+mn-cs"/>
                            </a:rPr>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10-input-OR = 3 ✕ 4-input-OR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6-input-AND = 2 ✕ 4-input-AND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1274801"/>
                      </a:ext>
                    </a:extLst>
                  </a:tr>
                  <a:tr h="403412">
                    <a:tc>
                      <a:txBody>
                        <a:bodyPr/>
                        <a:lstStyle/>
                        <a:p>
                          <a:pPr algn="ctr"/>
                          <a:r>
                            <a:rPr lang="en-US" sz="3600" kern="1200" dirty="0">
                              <a:solidFill>
                                <a:schemeClr val="tx1"/>
                              </a:solidFill>
                              <a:latin typeface="Segoe UI Light (Headings)"/>
                              <a:ea typeface="+mn-ea"/>
                              <a:cs typeface="+mn-cs"/>
                            </a:rPr>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97012906"/>
                      </a:ext>
                    </a:extLst>
                  </a:tr>
                </a:tbl>
              </a:graphicData>
            </a:graphic>
          </p:graphicFrame>
        </mc:Choice>
        <mc:Fallback xmlns="">
          <p:graphicFrame>
            <p:nvGraphicFramePr>
              <p:cNvPr id="5" name="Table 4">
                <a:extLst>
                  <a:ext uri="{FF2B5EF4-FFF2-40B4-BE49-F238E27FC236}">
                    <a16:creationId xmlns:a16="http://schemas.microsoft.com/office/drawing/2014/main" id="{F1369817-6402-0F4B-BF2C-156B3829066D}"/>
                  </a:ext>
                </a:extLst>
              </p:cNvPr>
              <p:cNvGraphicFramePr>
                <a:graphicFrameLocks noGrp="1"/>
              </p:cNvGraphicFramePr>
              <p:nvPr>
                <p:extLst>
                  <p:ext uri="{D42A27DB-BD31-4B8C-83A1-F6EECF244321}">
                    <p14:modId xmlns:p14="http://schemas.microsoft.com/office/powerpoint/2010/main" val="2286000714"/>
                  </p:ext>
                </p:extLst>
              </p:nvPr>
            </p:nvGraphicFramePr>
            <p:xfrm>
              <a:off x="0" y="1661160"/>
              <a:ext cx="12192000" cy="3108960"/>
            </p:xfrm>
            <a:graphic>
              <a:graphicData uri="http://schemas.openxmlformats.org/drawingml/2006/table">
                <a:tbl>
                  <a:tblPr firstRow="1" bandRow="1">
                    <a:tableStyleId>{5C22544A-7EE6-4342-B048-85BDC9FD1C3A}</a:tableStyleId>
                  </a:tblPr>
                  <a:tblGrid>
                    <a:gridCol w="1198179">
                      <a:extLst>
                        <a:ext uri="{9D8B030D-6E8A-4147-A177-3AD203B41FA5}">
                          <a16:colId xmlns:a16="http://schemas.microsoft.com/office/drawing/2014/main" val="2147668578"/>
                        </a:ext>
                      </a:extLst>
                    </a:gridCol>
                    <a:gridCol w="5754414">
                      <a:extLst>
                        <a:ext uri="{9D8B030D-6E8A-4147-A177-3AD203B41FA5}">
                          <a16:colId xmlns:a16="http://schemas.microsoft.com/office/drawing/2014/main" val="1321738199"/>
                        </a:ext>
                      </a:extLst>
                    </a:gridCol>
                    <a:gridCol w="5239407">
                      <a:extLst>
                        <a:ext uri="{9D8B030D-6E8A-4147-A177-3AD203B41FA5}">
                          <a16:colId xmlns:a16="http://schemas.microsoft.com/office/drawing/2014/main" val="1376563864"/>
                        </a:ext>
                      </a:extLst>
                    </a:gridCol>
                  </a:tblGrid>
                  <a:tr h="1188720">
                    <a:tc>
                      <a:txBody>
                        <a:bodyPr/>
                        <a:lstStyle/>
                        <a:p>
                          <a:pPr algn="ctr"/>
                          <a:endParaRPr lang="en-US" sz="3600" kern="1200" dirty="0">
                            <a:solidFill>
                              <a:schemeClr val="bg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21081" t="-7692" r="-91525" b="-18102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2"/>
                          <a:stretch>
                            <a:fillRect l="-133062" t="-7692" r="-582" b="-181026"/>
                          </a:stretch>
                        </a:blipFill>
                      </a:tcPr>
                    </a:tc>
                    <a:extLst>
                      <a:ext uri="{0D108BD9-81ED-4DB2-BD59-A6C34878D82A}">
                        <a16:rowId xmlns:a16="http://schemas.microsoft.com/office/drawing/2014/main" val="4028342809"/>
                      </a:ext>
                    </a:extLst>
                  </a:tr>
                  <a:tr h="640080">
                    <a:tc>
                      <a:txBody>
                        <a:bodyPr/>
                        <a:lstStyle/>
                        <a:p>
                          <a:pPr algn="ctr"/>
                          <a:r>
                            <a:rPr lang="en-US" sz="3600" kern="1200" dirty="0">
                              <a:solidFill>
                                <a:schemeClr val="tx1"/>
                              </a:solidFill>
                              <a:latin typeface="Segoe UI Light (Headings)"/>
                              <a:ea typeface="+mn-ea"/>
                              <a:cs typeface="+mn-cs"/>
                            </a:rPr>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 ✕ 4-input-AND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6 ✕ 4-input-OR</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49749567"/>
                      </a:ext>
                    </a:extLst>
                  </a:tr>
                  <a:tr h="640080">
                    <a:tc>
                      <a:txBody>
                        <a:bodyPr/>
                        <a:lstStyle/>
                        <a:p>
                          <a:pPr algn="ctr"/>
                          <a:r>
                            <a:rPr lang="en-US" sz="3600" kern="1200" dirty="0">
                              <a:solidFill>
                                <a:schemeClr val="tx1"/>
                              </a:solidFill>
                              <a:latin typeface="Segoe UI Light (Headings)"/>
                              <a:ea typeface="+mn-ea"/>
                              <a:cs typeface="+mn-cs"/>
                            </a:rPr>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10-input-OR = 3 ✕ 4-input-OR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6-input-AND = 2 ✕ 4-input-AND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1274801"/>
                      </a:ext>
                    </a:extLst>
                  </a:tr>
                  <a:tr h="640080">
                    <a:tc>
                      <a:txBody>
                        <a:bodyPr/>
                        <a:lstStyle/>
                        <a:p>
                          <a:pPr algn="ctr"/>
                          <a:r>
                            <a:rPr lang="en-US" sz="3600" kern="1200" dirty="0">
                              <a:solidFill>
                                <a:schemeClr val="tx1"/>
                              </a:solidFill>
                              <a:latin typeface="Segoe UI Light (Headings)"/>
                              <a:ea typeface="+mn-ea"/>
                              <a:cs typeface="+mn-cs"/>
                            </a:rPr>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97012906"/>
                      </a:ext>
                    </a:extLst>
                  </a:tr>
                </a:tbl>
              </a:graphicData>
            </a:graphic>
          </p:graphicFrame>
        </mc:Fallback>
      </mc:AlternateContent>
    </p:spTree>
    <p:extLst>
      <p:ext uri="{BB962C8B-B14F-4D97-AF65-F5344CB8AC3E}">
        <p14:creationId xmlns:p14="http://schemas.microsoft.com/office/powerpoint/2010/main" val="3307771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1369817-6402-0F4B-BF2C-156B3829066D}"/>
                  </a:ext>
                </a:extLst>
              </p:cNvPr>
              <p:cNvGraphicFramePr>
                <a:graphicFrameLocks noGrp="1"/>
              </p:cNvGraphicFramePr>
              <p:nvPr>
                <p:extLst>
                  <p:ext uri="{D42A27DB-BD31-4B8C-83A1-F6EECF244321}">
                    <p14:modId xmlns:p14="http://schemas.microsoft.com/office/powerpoint/2010/main" val="3222171351"/>
                  </p:ext>
                </p:extLst>
              </p:nvPr>
            </p:nvGraphicFramePr>
            <p:xfrm>
              <a:off x="0" y="1661160"/>
              <a:ext cx="12192000" cy="3108960"/>
            </p:xfrm>
            <a:graphic>
              <a:graphicData uri="http://schemas.openxmlformats.org/drawingml/2006/table">
                <a:tbl>
                  <a:tblPr firstRow="1" bandRow="1">
                    <a:tableStyleId>{5C22544A-7EE6-4342-B048-85BDC9FD1C3A}</a:tableStyleId>
                  </a:tblPr>
                  <a:tblGrid>
                    <a:gridCol w="1198179">
                      <a:extLst>
                        <a:ext uri="{9D8B030D-6E8A-4147-A177-3AD203B41FA5}">
                          <a16:colId xmlns:a16="http://schemas.microsoft.com/office/drawing/2014/main" val="2147668578"/>
                        </a:ext>
                      </a:extLst>
                    </a:gridCol>
                    <a:gridCol w="5754414">
                      <a:extLst>
                        <a:ext uri="{9D8B030D-6E8A-4147-A177-3AD203B41FA5}">
                          <a16:colId xmlns:a16="http://schemas.microsoft.com/office/drawing/2014/main" val="1321738199"/>
                        </a:ext>
                      </a:extLst>
                    </a:gridCol>
                    <a:gridCol w="5239407">
                      <a:extLst>
                        <a:ext uri="{9D8B030D-6E8A-4147-A177-3AD203B41FA5}">
                          <a16:colId xmlns:a16="http://schemas.microsoft.com/office/drawing/2014/main" val="1376563864"/>
                        </a:ext>
                      </a:extLst>
                    </a:gridCol>
                  </a:tblGrid>
                  <a:tr h="403412">
                    <a:tc>
                      <a:txBody>
                        <a:bodyPr/>
                        <a:lstStyle/>
                        <a:p>
                          <a:pPr algn="ctr"/>
                          <a:endParaRPr lang="en-US" sz="3600" kern="1200" dirty="0">
                            <a:solidFill>
                              <a:schemeClr val="bg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600" kern="1200" dirty="0">
                              <a:solidFill>
                                <a:schemeClr val="bg1"/>
                              </a:solidFill>
                              <a:latin typeface="Segoe UI Light (Headings)"/>
                              <a:ea typeface="+mn-ea"/>
                              <a:cs typeface="+mn-cs"/>
                            </a:rPr>
                            <a:t>F(Y2,Y1,X2,X1)=</a:t>
                          </a:r>
                          <a:endParaRPr lang="en-US" sz="3600" i="1" kern="1200" dirty="0">
                            <a:solidFill>
                              <a:schemeClr val="bg1"/>
                            </a:solidFill>
                            <a:latin typeface="Cambria Math" panose="02040503050406030204" pitchFamily="18" charset="0"/>
                            <a:ea typeface="Cambria Math" panose="02040503050406030204" pitchFamily="18" charset="0"/>
                            <a:cs typeface="+mn-cs"/>
                          </a:endParaRPr>
                        </a:p>
                        <a:p>
                          <a:pPr algn="ctr"/>
                          <a14:m>
                            <m:oMath xmlns:m="http://schemas.openxmlformats.org/officeDocument/2006/math">
                              <m:r>
                                <a:rPr lang="en-US" sz="3600" i="1" kern="1200" smtClean="0">
                                  <a:solidFill>
                                    <a:schemeClr val="bg1"/>
                                  </a:solidFill>
                                  <a:latin typeface="Cambria Math" panose="02040503050406030204" pitchFamily="18" charset="0"/>
                                  <a:ea typeface="Cambria Math" panose="02040503050406030204" pitchFamily="18" charset="0"/>
                                  <a:cs typeface="+mn-cs"/>
                                </a:rPr>
                                <m:t>𝚺</m:t>
                              </m:r>
                              <m:r>
                                <a:rPr lang="en-US" sz="3600" b="1" i="1" kern="1200" smtClean="0">
                                  <a:solidFill>
                                    <a:schemeClr val="bg1"/>
                                  </a:solidFill>
                                  <a:latin typeface="Cambria Math" panose="02040503050406030204" pitchFamily="18" charset="0"/>
                                  <a:ea typeface="Cambria Math" panose="02040503050406030204" pitchFamily="18" charset="0"/>
                                  <a:cs typeface="+mn-cs"/>
                                </a:rPr>
                                <m:t> </m:t>
                              </m:r>
                            </m:oMath>
                          </a14:m>
                          <a:r>
                            <a:rPr lang="en-US" sz="3600" kern="1200" dirty="0">
                              <a:solidFill>
                                <a:schemeClr val="bg1"/>
                              </a:solidFill>
                              <a:latin typeface="Segoe UI Light (Headings)"/>
                              <a:ea typeface="+mn-ea"/>
                              <a:cs typeface="+mn-cs"/>
                            </a:rPr>
                            <a:t>m(0,1,2,3,5,6,7,10,11,15)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600" kern="1200" dirty="0">
                              <a:solidFill>
                                <a:schemeClr val="bg1"/>
                              </a:solidFill>
                              <a:latin typeface="Segoe UI Light (Headings)"/>
                              <a:ea typeface="+mn-ea"/>
                              <a:cs typeface="+mn-cs"/>
                            </a:rPr>
                            <a:t>F(Y2,Y1,X2,X1)=</a:t>
                          </a:r>
                        </a:p>
                        <a:p>
                          <a:pPr algn="ctr"/>
                          <a14:m>
                            <m:oMath xmlns:m="http://schemas.openxmlformats.org/officeDocument/2006/math">
                              <m:r>
                                <a:rPr lang="en-US" sz="3600" i="1" kern="1200" smtClean="0">
                                  <a:solidFill>
                                    <a:schemeClr val="bg1"/>
                                  </a:solidFill>
                                  <a:latin typeface="Cambria Math" panose="02040503050406030204" pitchFamily="18" charset="0"/>
                                  <a:ea typeface="Cambria Math" panose="02040503050406030204" pitchFamily="18" charset="0"/>
                                  <a:cs typeface="+mn-cs"/>
                                </a:rPr>
                                <m:t>𝚷</m:t>
                              </m:r>
                              <m:r>
                                <a:rPr lang="en-US" sz="3600" b="1" i="1" kern="1200" smtClean="0">
                                  <a:solidFill>
                                    <a:schemeClr val="bg1"/>
                                  </a:solidFill>
                                  <a:latin typeface="Cambria Math" panose="02040503050406030204" pitchFamily="18" charset="0"/>
                                  <a:ea typeface="Cambria Math" panose="02040503050406030204" pitchFamily="18" charset="0"/>
                                  <a:cs typeface="+mn-cs"/>
                                </a:rPr>
                                <m:t> </m:t>
                              </m:r>
                            </m:oMath>
                          </a14:m>
                          <a:r>
                            <a:rPr lang="en-US" sz="3600" kern="1200" dirty="0">
                              <a:solidFill>
                                <a:schemeClr val="bg1"/>
                              </a:solidFill>
                              <a:latin typeface="Segoe UI Light (Headings)"/>
                              <a:ea typeface="+mn-ea"/>
                              <a:cs typeface="+mn-cs"/>
                            </a:rPr>
                            <a:t>M(4,8,9,12,13,14)</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8342809"/>
                      </a:ext>
                    </a:extLst>
                  </a:tr>
                  <a:tr h="403412">
                    <a:tc>
                      <a:txBody>
                        <a:bodyPr/>
                        <a:lstStyle/>
                        <a:p>
                          <a:pPr algn="ctr"/>
                          <a:r>
                            <a:rPr lang="en-US" sz="3600" kern="1200" dirty="0">
                              <a:solidFill>
                                <a:schemeClr val="tx1"/>
                              </a:solidFill>
                              <a:latin typeface="Segoe UI Light (Headings)"/>
                              <a:ea typeface="+mn-ea"/>
                              <a:cs typeface="+mn-cs"/>
                            </a:rPr>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 ✕ 4-input-AND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6 ✕ 4-input-OR</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4049749567"/>
                      </a:ext>
                    </a:extLst>
                  </a:tr>
                  <a:tr h="403412">
                    <a:tc>
                      <a:txBody>
                        <a:bodyPr/>
                        <a:lstStyle/>
                        <a:p>
                          <a:pPr algn="ctr"/>
                          <a:r>
                            <a:rPr lang="en-US" sz="3600" kern="1200" dirty="0">
                              <a:solidFill>
                                <a:schemeClr val="tx1"/>
                              </a:solidFill>
                              <a:latin typeface="Segoe UI Light (Headings)"/>
                              <a:ea typeface="+mn-ea"/>
                              <a:cs typeface="+mn-cs"/>
                            </a:rPr>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10-input-OR = 3 ✕ 4-input-OR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6-input-AND = 2 ✕ 4-input-AND</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91274801"/>
                      </a:ext>
                    </a:extLst>
                  </a:tr>
                  <a:tr h="403412">
                    <a:tc>
                      <a:txBody>
                        <a:bodyPr/>
                        <a:lstStyle/>
                        <a:p>
                          <a:pPr algn="ctr"/>
                          <a:r>
                            <a:rPr lang="en-US" sz="3600" kern="1200" dirty="0">
                              <a:solidFill>
                                <a:schemeClr val="tx1"/>
                              </a:solidFill>
                              <a:latin typeface="Segoe UI Light (Headings)"/>
                              <a:ea typeface="+mn-ea"/>
                              <a:cs typeface="+mn-cs"/>
                            </a:rPr>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2097012906"/>
                      </a:ext>
                    </a:extLst>
                  </a:tr>
                </a:tbl>
              </a:graphicData>
            </a:graphic>
          </p:graphicFrame>
        </mc:Choice>
        <mc:Fallback xmlns="">
          <p:graphicFrame>
            <p:nvGraphicFramePr>
              <p:cNvPr id="5" name="Table 4">
                <a:extLst>
                  <a:ext uri="{FF2B5EF4-FFF2-40B4-BE49-F238E27FC236}">
                    <a16:creationId xmlns:a16="http://schemas.microsoft.com/office/drawing/2014/main" id="{F1369817-6402-0F4B-BF2C-156B3829066D}"/>
                  </a:ext>
                </a:extLst>
              </p:cNvPr>
              <p:cNvGraphicFramePr>
                <a:graphicFrameLocks noGrp="1"/>
              </p:cNvGraphicFramePr>
              <p:nvPr>
                <p:extLst>
                  <p:ext uri="{D42A27DB-BD31-4B8C-83A1-F6EECF244321}">
                    <p14:modId xmlns:p14="http://schemas.microsoft.com/office/powerpoint/2010/main" val="3222171351"/>
                  </p:ext>
                </p:extLst>
              </p:nvPr>
            </p:nvGraphicFramePr>
            <p:xfrm>
              <a:off x="0" y="1661160"/>
              <a:ext cx="12192000" cy="3108960"/>
            </p:xfrm>
            <a:graphic>
              <a:graphicData uri="http://schemas.openxmlformats.org/drawingml/2006/table">
                <a:tbl>
                  <a:tblPr firstRow="1" bandRow="1">
                    <a:tableStyleId>{5C22544A-7EE6-4342-B048-85BDC9FD1C3A}</a:tableStyleId>
                  </a:tblPr>
                  <a:tblGrid>
                    <a:gridCol w="1198179">
                      <a:extLst>
                        <a:ext uri="{9D8B030D-6E8A-4147-A177-3AD203B41FA5}">
                          <a16:colId xmlns:a16="http://schemas.microsoft.com/office/drawing/2014/main" val="2147668578"/>
                        </a:ext>
                      </a:extLst>
                    </a:gridCol>
                    <a:gridCol w="5754414">
                      <a:extLst>
                        <a:ext uri="{9D8B030D-6E8A-4147-A177-3AD203B41FA5}">
                          <a16:colId xmlns:a16="http://schemas.microsoft.com/office/drawing/2014/main" val="1321738199"/>
                        </a:ext>
                      </a:extLst>
                    </a:gridCol>
                    <a:gridCol w="5239407">
                      <a:extLst>
                        <a:ext uri="{9D8B030D-6E8A-4147-A177-3AD203B41FA5}">
                          <a16:colId xmlns:a16="http://schemas.microsoft.com/office/drawing/2014/main" val="1376563864"/>
                        </a:ext>
                      </a:extLst>
                    </a:gridCol>
                  </a:tblGrid>
                  <a:tr h="1188720">
                    <a:tc>
                      <a:txBody>
                        <a:bodyPr/>
                        <a:lstStyle/>
                        <a:p>
                          <a:pPr algn="ctr"/>
                          <a:endParaRPr lang="en-US" sz="3600" kern="1200" dirty="0">
                            <a:solidFill>
                              <a:schemeClr val="bg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21081" t="-7692" r="-91525" b="-18102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2"/>
                          <a:stretch>
                            <a:fillRect l="-133062" t="-7692" r="-582" b="-181026"/>
                          </a:stretch>
                        </a:blipFill>
                      </a:tcPr>
                    </a:tc>
                    <a:extLst>
                      <a:ext uri="{0D108BD9-81ED-4DB2-BD59-A6C34878D82A}">
                        <a16:rowId xmlns:a16="http://schemas.microsoft.com/office/drawing/2014/main" val="4028342809"/>
                      </a:ext>
                    </a:extLst>
                  </a:tr>
                  <a:tr h="640080">
                    <a:tc>
                      <a:txBody>
                        <a:bodyPr/>
                        <a:lstStyle/>
                        <a:p>
                          <a:pPr algn="ctr"/>
                          <a:r>
                            <a:rPr lang="en-US" sz="3600" kern="1200" dirty="0">
                              <a:solidFill>
                                <a:schemeClr val="tx1"/>
                              </a:solidFill>
                              <a:latin typeface="Segoe UI Light (Headings)"/>
                              <a:ea typeface="+mn-ea"/>
                              <a:cs typeface="+mn-cs"/>
                            </a:rPr>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 ✕ 4-input-AND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6 ✕ 4-input-OR</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4049749567"/>
                      </a:ext>
                    </a:extLst>
                  </a:tr>
                  <a:tr h="640080">
                    <a:tc>
                      <a:txBody>
                        <a:bodyPr/>
                        <a:lstStyle/>
                        <a:p>
                          <a:pPr algn="ctr"/>
                          <a:r>
                            <a:rPr lang="en-US" sz="3600" kern="1200" dirty="0">
                              <a:solidFill>
                                <a:schemeClr val="tx1"/>
                              </a:solidFill>
                              <a:latin typeface="Segoe UI Light (Headings)"/>
                              <a:ea typeface="+mn-ea"/>
                              <a:cs typeface="+mn-cs"/>
                            </a:rPr>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10-input-OR = 3 ✕ 4-input-OR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6-input-AND = 2 ✕ 4-input-AND</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91274801"/>
                      </a:ext>
                    </a:extLst>
                  </a:tr>
                  <a:tr h="640080">
                    <a:tc>
                      <a:txBody>
                        <a:bodyPr/>
                        <a:lstStyle/>
                        <a:p>
                          <a:pPr algn="ctr"/>
                          <a:r>
                            <a:rPr lang="en-US" sz="3600" kern="1200" dirty="0">
                              <a:solidFill>
                                <a:schemeClr val="tx1"/>
                              </a:solidFill>
                              <a:latin typeface="Segoe UI Light (Headings)"/>
                              <a:ea typeface="+mn-ea"/>
                              <a:cs typeface="+mn-cs"/>
                            </a:rPr>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Doesn’t Matter Much</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2097012906"/>
                      </a:ext>
                    </a:extLst>
                  </a:tr>
                </a:tbl>
              </a:graphicData>
            </a:graphic>
          </p:graphicFrame>
        </mc:Fallback>
      </mc:AlternateContent>
    </p:spTree>
    <p:extLst>
      <p:ext uri="{BB962C8B-B14F-4D97-AF65-F5344CB8AC3E}">
        <p14:creationId xmlns:p14="http://schemas.microsoft.com/office/powerpoint/2010/main" val="82427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3F7AE-1F7A-C94C-9D99-D1D394F3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786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5D96E30-5304-46DE-838C-123EA69484E4}"/>
                  </a:ext>
                </a:extLst>
              </p:cNvPr>
              <p:cNvSpPr/>
              <p:nvPr/>
            </p:nvSpPr>
            <p:spPr>
              <a:xfrm>
                <a:off x="1112975" y="1970980"/>
                <a:ext cx="9966050" cy="260404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CA" sz="5400" dirty="0">
                    <a:solidFill>
                      <a:prstClr val="black"/>
                    </a:solidFill>
                    <a:latin typeface="Segoe UI Light (Headings)"/>
                  </a:rPr>
                  <a:t>G</a:t>
                </a:r>
                <a:r>
                  <a:rPr kumimoji="0" lang="en-CA" sz="5400" b="0" i="0" u="none" strike="noStrike" kern="1200" spc="0" normalizeH="0" baseline="0" noProof="0" dirty="0" err="1">
                    <a:ln>
                      <a:noFill/>
                    </a:ln>
                    <a:solidFill>
                      <a:prstClr val="black"/>
                    </a:solidFill>
                    <a:effectLst/>
                    <a:uLnTx/>
                    <a:uFillTx/>
                    <a:latin typeface="Segoe UI Light (Headings)"/>
                    <a:ea typeface="+mn-ea"/>
                    <a:cs typeface="+mn-cs"/>
                  </a:rPr>
                  <a:t>iven</a:t>
                </a:r>
                <a:r>
                  <a:rPr kumimoji="0" lang="en-CA" sz="5400" b="0" i="0" u="none" strike="noStrike" kern="1200" spc="0" normalizeH="0" baseline="0" noProof="0" dirty="0">
                    <a:ln>
                      <a:noFill/>
                    </a:ln>
                    <a:solidFill>
                      <a:prstClr val="black"/>
                    </a:solidFill>
                    <a:effectLst/>
                    <a:uLnTx/>
                    <a:uFillTx/>
                    <a:latin typeface="Segoe UI Light (Headings)"/>
                    <a:ea typeface="+mn-ea"/>
                    <a:cs typeface="+mn-cs"/>
                  </a:rPr>
                  <a:t> </a:t>
                </a:r>
                <a:r>
                  <a:rPr lang="en-US" sz="5400" dirty="0">
                    <a:solidFill>
                      <a:prstClr val="black"/>
                    </a:solidFill>
                    <a:latin typeface="Segoe UI Light (Headings)"/>
                  </a:rPr>
                  <a:t>two unsigned numbers x and y,</a:t>
                </a:r>
                <a:r>
                  <a:rPr kumimoji="0" lang="en-CA" sz="5400" b="0" i="0" u="none" strike="noStrike" kern="1200" spc="0" normalizeH="0" baseline="0" noProof="0" dirty="0">
                    <a:ln>
                      <a:noFill/>
                    </a:ln>
                    <a:solidFill>
                      <a:prstClr val="black"/>
                    </a:solidFill>
                    <a:effectLst/>
                    <a:uLnTx/>
                    <a:uFillTx/>
                    <a:latin typeface="Segoe UI Light (Headings)"/>
                    <a:ea typeface="+mn-ea"/>
                    <a:cs typeface="+mn-cs"/>
                  </a:rPr>
                  <a:t> design a logic circuit to see</a:t>
                </a:r>
              </a:p>
              <a:p>
                <a:pPr lvl="0" algn="ctr" defTabSz="457200">
                  <a:defRPr/>
                </a:pPr>
                <a14:m>
                  <m:oMathPara xmlns:m="http://schemas.openxmlformats.org/officeDocument/2006/math">
                    <m:oMathParaPr>
                      <m:jc m:val="centerGroup"/>
                    </m:oMathParaPr>
                    <m:oMath xmlns:m="http://schemas.openxmlformats.org/officeDocument/2006/math">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 </m:t>
                      </m:r>
                      <m:sSup>
                        <m:sSupPr>
                          <m:ctrlP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lang="en-CA" sz="5400" i="1" dirty="0">
                              <a:solidFill>
                                <a:prstClr val="black"/>
                              </a:solidFill>
                              <a:latin typeface="Cambria Math" panose="02040503050406030204" pitchFamily="18" charset="0"/>
                              <a:ea typeface="Cambria Math" panose="02040503050406030204" pitchFamily="18" charset="0"/>
                            </a:rPr>
                            <m:t>≥</m:t>
                          </m:r>
                        </m:e>
                        <m:sup>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m:t>
                          </m:r>
                        </m:sup>
                      </m:sSup>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𝑦</m:t>
                      </m:r>
                    </m:oMath>
                  </m:oMathPara>
                </a14:m>
                <a:endParaRPr kumimoji="0" lang="en-CA" sz="5400" b="0" i="0" u="none" strike="noStrike" kern="1200" spc="0" normalizeH="0" baseline="0" noProof="0" dirty="0">
                  <a:ln>
                    <a:noFill/>
                  </a:ln>
                  <a:solidFill>
                    <a:prstClr val="black"/>
                  </a:solidFill>
                  <a:effectLst/>
                  <a:uLnTx/>
                  <a:uFillTx/>
                  <a:latin typeface="Segoe UI Light (Headings)"/>
                  <a:ea typeface="+mn-ea"/>
                  <a:cs typeface="+mn-cs"/>
                </a:endParaRPr>
              </a:p>
            </p:txBody>
          </p:sp>
        </mc:Choice>
        <mc:Fallback xmlns="">
          <p:sp>
            <p:nvSpPr>
              <p:cNvPr id="4" name="Rectangle 3">
                <a:extLst>
                  <a:ext uri="{FF2B5EF4-FFF2-40B4-BE49-F238E27FC236}">
                    <a16:creationId xmlns:a16="http://schemas.microsoft.com/office/drawing/2014/main" id="{85D96E30-5304-46DE-838C-123EA69484E4}"/>
                  </a:ext>
                </a:extLst>
              </p:cNvPr>
              <p:cNvSpPr>
                <a:spLocks noRot="1" noChangeAspect="1" noMove="1" noResize="1" noEditPoints="1" noAdjustHandles="1" noChangeArrowheads="1" noChangeShapeType="1" noTextEdit="1"/>
              </p:cNvSpPr>
              <p:nvPr/>
            </p:nvSpPr>
            <p:spPr>
              <a:xfrm>
                <a:off x="1112975" y="1970980"/>
                <a:ext cx="9966050" cy="2604046"/>
              </a:xfrm>
              <a:prstGeom prst="rect">
                <a:avLst/>
              </a:prstGeom>
              <a:blipFill>
                <a:blip r:embed="rId2"/>
                <a:stretch>
                  <a:fillRect l="-3308" t="-6341" r="-3181" b="-11220"/>
                </a:stretch>
              </a:blipFill>
            </p:spPr>
            <p:txBody>
              <a:bodyPr/>
              <a:lstStyle/>
              <a:p>
                <a:r>
                  <a:rPr lang="en-US">
                    <a:noFill/>
                  </a:rPr>
                  <a:t> </a:t>
                </a:r>
              </a:p>
            </p:txBody>
          </p:sp>
        </mc:Fallback>
      </mc:AlternateContent>
    </p:spTree>
    <p:extLst>
      <p:ext uri="{BB962C8B-B14F-4D97-AF65-F5344CB8AC3E}">
        <p14:creationId xmlns:p14="http://schemas.microsoft.com/office/powerpoint/2010/main" val="1475289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1369817-6402-0F4B-BF2C-156B3829066D}"/>
                  </a:ext>
                </a:extLst>
              </p:cNvPr>
              <p:cNvGraphicFramePr>
                <a:graphicFrameLocks noGrp="1"/>
              </p:cNvGraphicFramePr>
              <p:nvPr>
                <p:extLst>
                  <p:ext uri="{D42A27DB-BD31-4B8C-83A1-F6EECF244321}">
                    <p14:modId xmlns:p14="http://schemas.microsoft.com/office/powerpoint/2010/main" val="165685969"/>
                  </p:ext>
                </p:extLst>
              </p:nvPr>
            </p:nvGraphicFramePr>
            <p:xfrm>
              <a:off x="0" y="1661160"/>
              <a:ext cx="12192000" cy="4572000"/>
            </p:xfrm>
            <a:graphic>
              <a:graphicData uri="http://schemas.openxmlformats.org/drawingml/2006/table">
                <a:tbl>
                  <a:tblPr firstRow="1" bandRow="1">
                    <a:tableStyleId>{5C22544A-7EE6-4342-B048-85BDC9FD1C3A}</a:tableStyleId>
                  </a:tblPr>
                  <a:tblGrid>
                    <a:gridCol w="1686910">
                      <a:extLst>
                        <a:ext uri="{9D8B030D-6E8A-4147-A177-3AD203B41FA5}">
                          <a16:colId xmlns:a16="http://schemas.microsoft.com/office/drawing/2014/main" val="2147668578"/>
                        </a:ext>
                      </a:extLst>
                    </a:gridCol>
                    <a:gridCol w="5265683">
                      <a:extLst>
                        <a:ext uri="{9D8B030D-6E8A-4147-A177-3AD203B41FA5}">
                          <a16:colId xmlns:a16="http://schemas.microsoft.com/office/drawing/2014/main" val="1321738199"/>
                        </a:ext>
                      </a:extLst>
                    </a:gridCol>
                    <a:gridCol w="5239407">
                      <a:extLst>
                        <a:ext uri="{9D8B030D-6E8A-4147-A177-3AD203B41FA5}">
                          <a16:colId xmlns:a16="http://schemas.microsoft.com/office/drawing/2014/main" val="1376563864"/>
                        </a:ext>
                      </a:extLst>
                    </a:gridCol>
                  </a:tblGrid>
                  <a:tr h="403412">
                    <a:tc>
                      <a:txBody>
                        <a:bodyPr/>
                        <a:lstStyle/>
                        <a:p>
                          <a:pPr algn="ctr"/>
                          <a:endParaRPr lang="en-US" sz="3600" kern="1200" dirty="0">
                            <a:solidFill>
                              <a:schemeClr val="bg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600" kern="1200" dirty="0">
                              <a:solidFill>
                                <a:schemeClr val="bg1"/>
                              </a:solidFill>
                              <a:latin typeface="Segoe UI Light (Headings)"/>
                              <a:ea typeface="+mn-ea"/>
                              <a:cs typeface="+mn-cs"/>
                            </a:rPr>
                            <a:t>F(Y2,Y1,X2,X1)=</a:t>
                          </a:r>
                          <a:endParaRPr lang="en-US" sz="3600" i="1" kern="1200" dirty="0">
                            <a:solidFill>
                              <a:schemeClr val="bg1"/>
                            </a:solidFill>
                            <a:latin typeface="Cambria Math" panose="02040503050406030204" pitchFamily="18" charset="0"/>
                            <a:ea typeface="Cambria Math" panose="02040503050406030204" pitchFamily="18" charset="0"/>
                            <a:cs typeface="+mn-cs"/>
                          </a:endParaRPr>
                        </a:p>
                        <a:p>
                          <a:pPr algn="ctr"/>
                          <a14:m>
                            <m:oMath xmlns:m="http://schemas.openxmlformats.org/officeDocument/2006/math">
                              <m:r>
                                <a:rPr lang="en-US" sz="3600" i="1" kern="1200" smtClean="0">
                                  <a:solidFill>
                                    <a:schemeClr val="bg1"/>
                                  </a:solidFill>
                                  <a:latin typeface="Cambria Math" panose="02040503050406030204" pitchFamily="18" charset="0"/>
                                  <a:ea typeface="Cambria Math" panose="02040503050406030204" pitchFamily="18" charset="0"/>
                                  <a:cs typeface="+mn-cs"/>
                                </a:rPr>
                                <m:t>𝚺</m:t>
                              </m:r>
                              <m:r>
                                <a:rPr lang="en-US" sz="3600" b="1" i="1" kern="1200" smtClean="0">
                                  <a:solidFill>
                                    <a:schemeClr val="bg1"/>
                                  </a:solidFill>
                                  <a:latin typeface="Cambria Math" panose="02040503050406030204" pitchFamily="18" charset="0"/>
                                  <a:ea typeface="Cambria Math" panose="02040503050406030204" pitchFamily="18" charset="0"/>
                                  <a:cs typeface="+mn-cs"/>
                                </a:rPr>
                                <m:t> </m:t>
                              </m:r>
                            </m:oMath>
                          </a14:m>
                          <a:r>
                            <a:rPr lang="en-US" sz="3600" kern="1200" dirty="0">
                              <a:solidFill>
                                <a:schemeClr val="bg1"/>
                              </a:solidFill>
                              <a:latin typeface="Segoe UI Light (Headings)"/>
                              <a:ea typeface="+mn-ea"/>
                              <a:cs typeface="+mn-cs"/>
                            </a:rPr>
                            <a:t>m(0,1,2,3,5,6,7,10,11,15)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600" kern="1200" dirty="0">
                              <a:solidFill>
                                <a:schemeClr val="bg1"/>
                              </a:solidFill>
                              <a:latin typeface="Segoe UI Light (Headings)"/>
                              <a:ea typeface="+mn-ea"/>
                              <a:cs typeface="+mn-cs"/>
                            </a:rPr>
                            <a:t>F(Y2,Y1,X2,X1)=</a:t>
                          </a:r>
                        </a:p>
                        <a:p>
                          <a:pPr algn="ctr"/>
                          <a14:m>
                            <m:oMath xmlns:m="http://schemas.openxmlformats.org/officeDocument/2006/math">
                              <m:r>
                                <a:rPr lang="en-US" sz="3600" i="1" kern="1200" smtClean="0">
                                  <a:solidFill>
                                    <a:schemeClr val="bg1"/>
                                  </a:solidFill>
                                  <a:latin typeface="Cambria Math" panose="02040503050406030204" pitchFamily="18" charset="0"/>
                                  <a:ea typeface="Cambria Math" panose="02040503050406030204" pitchFamily="18" charset="0"/>
                                  <a:cs typeface="+mn-cs"/>
                                </a:rPr>
                                <m:t>𝚷</m:t>
                              </m:r>
                              <m:r>
                                <a:rPr lang="en-US" sz="3600" b="1" i="1" kern="1200" smtClean="0">
                                  <a:solidFill>
                                    <a:schemeClr val="bg1"/>
                                  </a:solidFill>
                                  <a:latin typeface="Cambria Math" panose="02040503050406030204" pitchFamily="18" charset="0"/>
                                  <a:ea typeface="Cambria Math" panose="02040503050406030204" pitchFamily="18" charset="0"/>
                                  <a:cs typeface="+mn-cs"/>
                                </a:rPr>
                                <m:t> </m:t>
                              </m:r>
                            </m:oMath>
                          </a14:m>
                          <a:r>
                            <a:rPr lang="en-US" sz="3600" kern="1200" dirty="0">
                              <a:solidFill>
                                <a:schemeClr val="bg1"/>
                              </a:solidFill>
                              <a:latin typeface="Segoe UI Light (Headings)"/>
                              <a:ea typeface="+mn-ea"/>
                              <a:cs typeface="+mn-cs"/>
                            </a:rPr>
                            <a:t>M(4,8,9,12,13,14)</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8342809"/>
                      </a:ext>
                    </a:extLst>
                  </a:tr>
                  <a:tr h="403412">
                    <a:tc>
                      <a:txBody>
                        <a:bodyPr/>
                        <a:lstStyle/>
                        <a:p>
                          <a:pPr algn="ctr"/>
                          <a:r>
                            <a:rPr lang="en-US" sz="3600" kern="1200" dirty="0">
                              <a:solidFill>
                                <a:schemeClr val="tx1"/>
                              </a:solidFill>
                              <a:latin typeface="Segoe UI Light (Headings)"/>
                              <a:ea typeface="+mn-ea"/>
                              <a:cs typeface="+mn-cs"/>
                            </a:rPr>
                            <a:t>NAND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 ✕ 4-input-NAND</a:t>
                          </a:r>
                        </a:p>
                        <a:p>
                          <a:pPr algn="ctr"/>
                          <a:r>
                            <a:rPr lang="en-US" sz="2800" kern="1200" dirty="0">
                              <a:solidFill>
                                <a:schemeClr val="tx1"/>
                              </a:solidFill>
                              <a:latin typeface="Segoe UI Light (Headings)"/>
                              <a:ea typeface="+mn-ea"/>
                              <a:cs typeface="+mn-cs"/>
                            </a:rPr>
                            <a:t>+</a:t>
                          </a:r>
                        </a:p>
                        <a:p>
                          <a:pPr algn="ctr"/>
                          <a:r>
                            <a:rPr lang="en-US" sz="2800" kern="1200" dirty="0">
                              <a:solidFill>
                                <a:schemeClr val="tx1"/>
                              </a:solidFill>
                              <a:latin typeface="Segoe UI Light (Headings)"/>
                              <a:ea typeface="+mn-ea"/>
                              <a:cs typeface="+mn-cs"/>
                            </a:rPr>
                            <a:t>1 ✕ 10-input-NAND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49749567"/>
                      </a:ext>
                    </a:extLst>
                  </a:tr>
                  <a:tr h="403412">
                    <a:tc>
                      <a:txBody>
                        <a:bodyPr/>
                        <a:lstStyle/>
                        <a:p>
                          <a:pPr algn="ctr"/>
                          <a:r>
                            <a:rPr lang="en-US" sz="3600" kern="1200" dirty="0">
                              <a:solidFill>
                                <a:schemeClr val="tx1"/>
                              </a:solidFill>
                              <a:latin typeface="Segoe UI Light (Headings)"/>
                              <a:ea typeface="+mn-ea"/>
                              <a:cs typeface="+mn-cs"/>
                            </a:rPr>
                            <a:t>NOR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6 ✕ 4-input-NOR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1 ✕ 6-input-NOR</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91274801"/>
                      </a:ext>
                    </a:extLst>
                  </a:tr>
                  <a:tr h="403412">
                    <a:tc>
                      <a:txBody>
                        <a:bodyPr/>
                        <a:lstStyle/>
                        <a:p>
                          <a:pPr algn="ctr"/>
                          <a:endParaRPr lang="en-US" sz="36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97012906"/>
                      </a:ext>
                    </a:extLst>
                  </a:tr>
                </a:tbl>
              </a:graphicData>
            </a:graphic>
          </p:graphicFrame>
        </mc:Choice>
        <mc:Fallback xmlns="">
          <p:graphicFrame>
            <p:nvGraphicFramePr>
              <p:cNvPr id="5" name="Table 4">
                <a:extLst>
                  <a:ext uri="{FF2B5EF4-FFF2-40B4-BE49-F238E27FC236}">
                    <a16:creationId xmlns:a16="http://schemas.microsoft.com/office/drawing/2014/main" id="{F1369817-6402-0F4B-BF2C-156B3829066D}"/>
                  </a:ext>
                </a:extLst>
              </p:cNvPr>
              <p:cNvGraphicFramePr>
                <a:graphicFrameLocks noGrp="1"/>
              </p:cNvGraphicFramePr>
              <p:nvPr>
                <p:extLst>
                  <p:ext uri="{D42A27DB-BD31-4B8C-83A1-F6EECF244321}">
                    <p14:modId xmlns:p14="http://schemas.microsoft.com/office/powerpoint/2010/main" val="165685969"/>
                  </p:ext>
                </p:extLst>
              </p:nvPr>
            </p:nvGraphicFramePr>
            <p:xfrm>
              <a:off x="0" y="1661160"/>
              <a:ext cx="12192000" cy="4572000"/>
            </p:xfrm>
            <a:graphic>
              <a:graphicData uri="http://schemas.openxmlformats.org/drawingml/2006/table">
                <a:tbl>
                  <a:tblPr firstRow="1" bandRow="1">
                    <a:tableStyleId>{5C22544A-7EE6-4342-B048-85BDC9FD1C3A}</a:tableStyleId>
                  </a:tblPr>
                  <a:tblGrid>
                    <a:gridCol w="1686910">
                      <a:extLst>
                        <a:ext uri="{9D8B030D-6E8A-4147-A177-3AD203B41FA5}">
                          <a16:colId xmlns:a16="http://schemas.microsoft.com/office/drawing/2014/main" val="2147668578"/>
                        </a:ext>
                      </a:extLst>
                    </a:gridCol>
                    <a:gridCol w="5265683">
                      <a:extLst>
                        <a:ext uri="{9D8B030D-6E8A-4147-A177-3AD203B41FA5}">
                          <a16:colId xmlns:a16="http://schemas.microsoft.com/office/drawing/2014/main" val="1321738199"/>
                        </a:ext>
                      </a:extLst>
                    </a:gridCol>
                    <a:gridCol w="5239407">
                      <a:extLst>
                        <a:ext uri="{9D8B030D-6E8A-4147-A177-3AD203B41FA5}">
                          <a16:colId xmlns:a16="http://schemas.microsoft.com/office/drawing/2014/main" val="1376563864"/>
                        </a:ext>
                      </a:extLst>
                    </a:gridCol>
                  </a:tblGrid>
                  <a:tr h="1188720">
                    <a:tc>
                      <a:txBody>
                        <a:bodyPr/>
                        <a:lstStyle/>
                        <a:p>
                          <a:pPr algn="ctr"/>
                          <a:endParaRPr lang="en-US" sz="3600" kern="1200" dirty="0">
                            <a:solidFill>
                              <a:schemeClr val="bg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2"/>
                          <a:stretch>
                            <a:fillRect l="-32367" t="-8511" r="-100483" b="-2861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2"/>
                          <a:stretch>
                            <a:fillRect l="-132688" t="-8511" r="-726" b="-286170"/>
                          </a:stretch>
                        </a:blipFill>
                      </a:tcPr>
                    </a:tc>
                    <a:extLst>
                      <a:ext uri="{0D108BD9-81ED-4DB2-BD59-A6C34878D82A}">
                        <a16:rowId xmlns:a16="http://schemas.microsoft.com/office/drawing/2014/main" val="4028342809"/>
                      </a:ext>
                    </a:extLst>
                  </a:tr>
                  <a:tr h="1371600">
                    <a:tc>
                      <a:txBody>
                        <a:bodyPr/>
                        <a:lstStyle/>
                        <a:p>
                          <a:pPr algn="ctr"/>
                          <a:r>
                            <a:rPr lang="en-US" sz="3600" kern="1200" dirty="0">
                              <a:solidFill>
                                <a:schemeClr val="tx1"/>
                              </a:solidFill>
                              <a:latin typeface="Segoe UI Light (Headings)"/>
                              <a:ea typeface="+mn-ea"/>
                              <a:cs typeface="+mn-cs"/>
                            </a:rPr>
                            <a:t>NAND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kern="1200" dirty="0">
                              <a:solidFill>
                                <a:schemeClr val="tx1"/>
                              </a:solidFill>
                              <a:latin typeface="Segoe UI Light (Headings)"/>
                              <a:ea typeface="+mn-ea"/>
                              <a:cs typeface="+mn-cs"/>
                            </a:rPr>
                            <a:t>10 ✕ 4-input-NAND</a:t>
                          </a:r>
                        </a:p>
                        <a:p>
                          <a:pPr algn="ctr"/>
                          <a:r>
                            <a:rPr lang="en-US" sz="2800" kern="1200" dirty="0">
                              <a:solidFill>
                                <a:schemeClr val="tx1"/>
                              </a:solidFill>
                              <a:latin typeface="Segoe UI Light (Headings)"/>
                              <a:ea typeface="+mn-ea"/>
                              <a:cs typeface="+mn-cs"/>
                            </a:rPr>
                            <a:t>+</a:t>
                          </a:r>
                        </a:p>
                        <a:p>
                          <a:pPr algn="ctr"/>
                          <a:r>
                            <a:rPr lang="en-US" sz="2800" kern="1200" dirty="0">
                              <a:solidFill>
                                <a:schemeClr val="tx1"/>
                              </a:solidFill>
                              <a:latin typeface="Segoe UI Light (Headings)"/>
                              <a:ea typeface="+mn-ea"/>
                              <a:cs typeface="+mn-cs"/>
                            </a:rPr>
                            <a:t>1 ✕ 10-input-NAND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49749567"/>
                      </a:ext>
                    </a:extLst>
                  </a:tr>
                  <a:tr h="1371600">
                    <a:tc>
                      <a:txBody>
                        <a:bodyPr/>
                        <a:lstStyle/>
                        <a:p>
                          <a:pPr algn="ctr"/>
                          <a:r>
                            <a:rPr lang="en-US" sz="3600" kern="1200" dirty="0">
                              <a:solidFill>
                                <a:schemeClr val="tx1"/>
                              </a:solidFill>
                              <a:latin typeface="Segoe UI Light (Headings)"/>
                              <a:ea typeface="+mn-ea"/>
                              <a:cs typeface="+mn-cs"/>
                            </a:rPr>
                            <a:t>NOR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6 ✕ 4-input-NOR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latin typeface="Segoe UI Light (Headings)"/>
                              <a:ea typeface="+mn-ea"/>
                              <a:cs typeface="+mn-cs"/>
                            </a:rPr>
                            <a:t>1 ✕ 6-input-NOR</a:t>
                          </a:r>
                        </a:p>
                      </a:txBody>
                      <a:tcPr anchor="ctr">
                        <a:lnL w="12700" cap="flat" cmpd="sng" algn="ctr">
                          <a:solidFill>
                            <a:schemeClr val="tx1"/>
                          </a:solidFill>
                          <a:prstDash val="solid"/>
                          <a:round/>
                          <a:headEnd type="none" w="med" len="med"/>
                          <a:tailEnd type="none" w="med" len="med"/>
                        </a:lnL>
                        <a:solidFill>
                          <a:srgbClr val="92D050"/>
                        </a:solidFill>
                      </a:tcPr>
                    </a:tc>
                    <a:extLst>
                      <a:ext uri="{0D108BD9-81ED-4DB2-BD59-A6C34878D82A}">
                        <a16:rowId xmlns:a16="http://schemas.microsoft.com/office/drawing/2014/main" val="391274801"/>
                      </a:ext>
                    </a:extLst>
                  </a:tr>
                  <a:tr h="640080">
                    <a:tc>
                      <a:txBody>
                        <a:bodyPr/>
                        <a:lstStyle/>
                        <a:p>
                          <a:pPr algn="ctr"/>
                          <a:endParaRPr lang="en-US" sz="36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28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kern="1200" dirty="0">
                            <a:solidFill>
                              <a:schemeClr val="tx1"/>
                            </a:solidFill>
                            <a:latin typeface="Segoe UI Light (Headings)"/>
                            <a:ea typeface="+mn-ea"/>
                            <a:cs typeface="+mn-cs"/>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97012906"/>
                      </a:ext>
                    </a:extLst>
                  </a:tr>
                </a:tbl>
              </a:graphicData>
            </a:graphic>
          </p:graphicFrame>
        </mc:Fallback>
      </mc:AlternateContent>
    </p:spTree>
    <p:extLst>
      <p:ext uri="{BB962C8B-B14F-4D97-AF65-F5344CB8AC3E}">
        <p14:creationId xmlns:p14="http://schemas.microsoft.com/office/powerpoint/2010/main" val="363942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B1738-1028-2641-8437-20D6524A6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22154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Minimization</a:t>
            </a:r>
          </a:p>
        </p:txBody>
      </p:sp>
      <p:sp>
        <p:nvSpPr>
          <p:cNvPr id="6" name="Rectangle 5">
            <a:extLst>
              <a:ext uri="{FF2B5EF4-FFF2-40B4-BE49-F238E27FC236}">
                <a16:creationId xmlns:a16="http://schemas.microsoft.com/office/drawing/2014/main" id="{21A7A403-B428-D145-95AC-79F75D66F7EF}"/>
              </a:ext>
            </a:extLst>
          </p:cNvPr>
          <p:cNvSpPr/>
          <p:nvPr/>
        </p:nvSpPr>
        <p:spPr>
          <a:xfrm>
            <a:off x="5565227" y="3589494"/>
            <a:ext cx="3657599" cy="523220"/>
          </a:xfrm>
          <a:prstGeom prst="rect">
            <a:avLst/>
          </a:prstGeom>
        </p:spPr>
        <p:txBody>
          <a:bodyPr wrap="square">
            <a:spAutoFit/>
          </a:bodyPr>
          <a:lstStyle/>
          <a:p>
            <a:pPr algn="ctr"/>
            <a:r>
              <a:rPr lang="en-CA" sz="2800" dirty="0">
                <a:latin typeface="Segoe UI Light (Headings)"/>
              </a:rPr>
              <a:t>aka. Simplification</a:t>
            </a:r>
          </a:p>
        </p:txBody>
      </p:sp>
    </p:spTree>
    <p:extLst>
      <p:ext uri="{BB962C8B-B14F-4D97-AF65-F5344CB8AC3E}">
        <p14:creationId xmlns:p14="http://schemas.microsoft.com/office/powerpoint/2010/main" val="4250946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FBD726-387C-44BA-ABEA-E32B41603527}"/>
              </a:ext>
            </a:extLst>
          </p:cNvPr>
          <p:cNvSpPr/>
          <p:nvPr/>
        </p:nvSpPr>
        <p:spPr>
          <a:xfrm>
            <a:off x="0" y="1012954"/>
            <a:ext cx="12192000" cy="4555093"/>
          </a:xfrm>
          <a:prstGeom prst="rect">
            <a:avLst/>
          </a:prstGeom>
        </p:spPr>
        <p:txBody>
          <a:bodyPr wrap="square">
            <a:spAutoFit/>
          </a:bodyPr>
          <a:lstStyle/>
          <a:p>
            <a:pPr algn="ctr"/>
            <a:r>
              <a:rPr lang="en-CA" sz="6600" cap="all" dirty="0">
                <a:solidFill>
                  <a:prstClr val="black"/>
                </a:solidFill>
                <a:latin typeface="Segoe UI Light (Headings)"/>
              </a:rPr>
              <a:t>Minimization </a:t>
            </a:r>
          </a:p>
          <a:p>
            <a:pPr algn="ctr"/>
            <a:r>
              <a:rPr lang="en-US" sz="2800" dirty="0">
                <a:latin typeface="Segoe UI Light (Headings)"/>
              </a:rPr>
              <a:t>Number of Gates</a:t>
            </a:r>
          </a:p>
          <a:p>
            <a:pPr algn="ctr"/>
            <a:r>
              <a:rPr lang="en-US" sz="2800" dirty="0">
                <a:latin typeface="Segoe UI Light (Headings)"/>
              </a:rPr>
              <a:t>Number of Inputs (2-input vs 4-input)</a:t>
            </a:r>
          </a:p>
          <a:p>
            <a:pPr algn="ctr"/>
            <a:r>
              <a:rPr lang="en-US" sz="2800" dirty="0">
                <a:latin typeface="Segoe UI Light (Headings)"/>
              </a:rPr>
              <a:t>Number of Interconnections</a:t>
            </a:r>
          </a:p>
          <a:p>
            <a:pPr algn="ctr"/>
            <a:r>
              <a:rPr lang="en-US" sz="2800" dirty="0">
                <a:latin typeface="Segoe UI Light (Headings)"/>
              </a:rPr>
              <a:t>Propagation Time </a:t>
            </a:r>
          </a:p>
          <a:p>
            <a:pPr algn="ctr"/>
            <a:r>
              <a:rPr lang="en-US" sz="2800" dirty="0">
                <a:latin typeface="Segoe UI Light (Headings)"/>
              </a:rPr>
              <a:t>Cost of Gates</a:t>
            </a:r>
          </a:p>
          <a:p>
            <a:pPr algn="ctr"/>
            <a:r>
              <a:rPr lang="en-US" sz="2800" dirty="0">
                <a:latin typeface="Segoe UI Light (Headings)"/>
              </a:rPr>
              <a:t>Circuit Area</a:t>
            </a:r>
          </a:p>
          <a:p>
            <a:pPr algn="ctr"/>
            <a:r>
              <a:rPr lang="en-US" sz="2800" dirty="0">
                <a:latin typeface="Segoe UI Light (Headings)"/>
              </a:rPr>
              <a:t>. . . </a:t>
            </a:r>
          </a:p>
          <a:p>
            <a:pPr algn="ctr"/>
            <a:r>
              <a:rPr lang="en-CA" sz="2800" dirty="0">
                <a:latin typeface="Segoe UI Light (Headings)"/>
              </a:rPr>
              <a:t>A circuit may not satisfy all due to conflicting </a:t>
            </a:r>
            <a:r>
              <a:rPr lang="en-US" sz="2800" dirty="0">
                <a:latin typeface="Segoe UI Light (Headings)"/>
              </a:rPr>
              <a:t>constraints!</a:t>
            </a:r>
          </a:p>
        </p:txBody>
      </p:sp>
      <p:cxnSp>
        <p:nvCxnSpPr>
          <p:cNvPr id="3" name="Straight Connector 2">
            <a:extLst>
              <a:ext uri="{FF2B5EF4-FFF2-40B4-BE49-F238E27FC236}">
                <a16:creationId xmlns:a16="http://schemas.microsoft.com/office/drawing/2014/main" id="{D399FF67-22BE-43C1-AE90-28D40FD9EC8C}"/>
              </a:ext>
            </a:extLst>
          </p:cNvPr>
          <p:cNvCxnSpPr>
            <a:cxnSpLocks/>
          </p:cNvCxnSpPr>
          <p:nvPr/>
        </p:nvCxnSpPr>
        <p:spPr>
          <a:xfrm>
            <a:off x="1134706" y="6467772"/>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FE576CF9-9B81-4F90-B3DD-55E92A1E131F}"/>
              </a:ext>
            </a:extLst>
          </p:cNvPr>
          <p:cNvCxnSpPr>
            <a:cxnSpLocks/>
          </p:cNvCxnSpPr>
          <p:nvPr/>
        </p:nvCxnSpPr>
        <p:spPr>
          <a:xfrm>
            <a:off x="1232361" y="509471"/>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1128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Minimization</a:t>
            </a:r>
          </a:p>
        </p:txBody>
      </p:sp>
      <p:sp>
        <p:nvSpPr>
          <p:cNvPr id="5" name="Rectangle 4">
            <a:extLst>
              <a:ext uri="{FF2B5EF4-FFF2-40B4-BE49-F238E27FC236}">
                <a16:creationId xmlns:a16="http://schemas.microsoft.com/office/drawing/2014/main" id="{224AFAD6-7676-4DD5-9643-E4853DE4850A}"/>
              </a:ext>
            </a:extLst>
          </p:cNvPr>
          <p:cNvSpPr/>
          <p:nvPr/>
        </p:nvSpPr>
        <p:spPr>
          <a:xfrm>
            <a:off x="-21820" y="4700566"/>
            <a:ext cx="12213820" cy="954107"/>
          </a:xfrm>
          <a:prstGeom prst="rect">
            <a:avLst/>
          </a:prstGeom>
        </p:spPr>
        <p:txBody>
          <a:bodyPr wrap="square">
            <a:spAutoFit/>
          </a:bodyPr>
          <a:lstStyle/>
          <a:p>
            <a:pPr algn="ctr"/>
            <a:r>
              <a:rPr lang="en-CA" sz="2800" dirty="0" err="1">
                <a:latin typeface="Segoe UI Light (Headings)"/>
              </a:rPr>
              <a:t>SoP</a:t>
            </a:r>
            <a:r>
              <a:rPr lang="en-CA" sz="2800" dirty="0">
                <a:latin typeface="Segoe UI Light (Headings)"/>
              </a:rPr>
              <a:t> (ANDs-OR) </a:t>
            </a:r>
            <a:r>
              <a:rPr lang="en-CA" sz="2800" dirty="0">
                <a:latin typeface="Segoe UI Light (Headings)"/>
                <a:sym typeface="Wingdings" pitchFamily="2" charset="2"/>
              </a:rPr>
              <a:t> Simplify  </a:t>
            </a:r>
            <a:r>
              <a:rPr lang="en-CA" sz="2800" dirty="0">
                <a:latin typeface="Segoe UI Light (Headings)"/>
              </a:rPr>
              <a:t>NAND</a:t>
            </a:r>
          </a:p>
          <a:p>
            <a:pPr algn="ctr"/>
            <a:r>
              <a:rPr lang="en-CA" sz="2800" dirty="0" err="1">
                <a:latin typeface="Segoe UI Light (Headings)"/>
              </a:rPr>
              <a:t>PoS</a:t>
            </a:r>
            <a:r>
              <a:rPr lang="en-CA" sz="2800" dirty="0">
                <a:latin typeface="Segoe UI Light (Headings)"/>
              </a:rPr>
              <a:t> (ORs-AND) </a:t>
            </a:r>
            <a:r>
              <a:rPr lang="en-CA" sz="2800" dirty="0">
                <a:latin typeface="Segoe UI Light (Headings)"/>
                <a:sym typeface="Wingdings" pitchFamily="2" charset="2"/>
              </a:rPr>
              <a:t> Simplify</a:t>
            </a:r>
            <a:r>
              <a:rPr lang="en-CA" sz="2800" dirty="0">
                <a:latin typeface="Segoe UI Light (Headings)"/>
              </a:rPr>
              <a:t> </a:t>
            </a:r>
            <a:r>
              <a:rPr lang="en-CA" sz="2800" dirty="0">
                <a:latin typeface="Segoe UI Light (Headings)"/>
                <a:sym typeface="Wingdings" pitchFamily="2" charset="2"/>
              </a:rPr>
              <a:t> NOR </a:t>
            </a:r>
            <a:r>
              <a:rPr lang="en-CA" sz="2800" dirty="0">
                <a:solidFill>
                  <a:schemeClr val="bg1"/>
                </a:solidFill>
                <a:latin typeface="Segoe UI Light (Headings)"/>
                <a:sym typeface="Wingdings" pitchFamily="2" charset="2"/>
              </a:rPr>
              <a:t>d</a:t>
            </a:r>
            <a:r>
              <a:rPr lang="en-CA" sz="2800" dirty="0">
                <a:latin typeface="Segoe UI Light (Headings)"/>
              </a:rPr>
              <a:t> </a:t>
            </a:r>
            <a:endParaRPr lang="en-CA" sz="2800" dirty="0">
              <a:highlight>
                <a:srgbClr val="FFFF00"/>
              </a:highlight>
              <a:latin typeface="Segoe UI Light (Headings)"/>
            </a:endParaRPr>
          </a:p>
        </p:txBody>
      </p:sp>
      <p:sp>
        <p:nvSpPr>
          <p:cNvPr id="6" name="Rectangle 5">
            <a:extLst>
              <a:ext uri="{FF2B5EF4-FFF2-40B4-BE49-F238E27FC236}">
                <a16:creationId xmlns:a16="http://schemas.microsoft.com/office/drawing/2014/main" id="{21A7A403-B428-D145-95AC-79F75D66F7EF}"/>
              </a:ext>
            </a:extLst>
          </p:cNvPr>
          <p:cNvSpPr/>
          <p:nvPr/>
        </p:nvSpPr>
        <p:spPr>
          <a:xfrm>
            <a:off x="5565227" y="3589494"/>
            <a:ext cx="3657599" cy="523220"/>
          </a:xfrm>
          <a:prstGeom prst="rect">
            <a:avLst/>
          </a:prstGeom>
        </p:spPr>
        <p:txBody>
          <a:bodyPr wrap="square">
            <a:spAutoFit/>
          </a:bodyPr>
          <a:lstStyle/>
          <a:p>
            <a:pPr algn="ctr"/>
            <a:r>
              <a:rPr lang="en-CA" sz="2800" dirty="0">
                <a:latin typeface="Segoe UI Light (Headings)"/>
              </a:rPr>
              <a:t>aka. Simplification</a:t>
            </a:r>
          </a:p>
        </p:txBody>
      </p:sp>
    </p:spTree>
    <p:extLst>
      <p:ext uri="{BB962C8B-B14F-4D97-AF65-F5344CB8AC3E}">
        <p14:creationId xmlns:p14="http://schemas.microsoft.com/office/powerpoint/2010/main" val="4207696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9544" y="2018675"/>
            <a:ext cx="12191999" cy="184665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Minimization</a:t>
            </a:r>
          </a:p>
          <a:p>
            <a:pPr marL="1028700" marR="0" lvl="0" indent="-1028700" algn="ctr" defTabSz="457200" rtl="0" eaLnBrk="1" fontAlgn="auto" latinLnBrk="0" hangingPunct="1">
              <a:lnSpc>
                <a:spcPct val="100000"/>
              </a:lnSpc>
              <a:spcBef>
                <a:spcPts val="0"/>
              </a:spcBef>
              <a:spcAft>
                <a:spcPts val="0"/>
              </a:spcAft>
              <a:buClrTx/>
              <a:buSzTx/>
              <a:buFontTx/>
              <a:buAutoNum type="romanUcParenR"/>
              <a:tabLst/>
              <a:defRPr/>
            </a:pPr>
            <a:r>
              <a:rPr lang="en-CA" sz="4800" dirty="0">
                <a:solidFill>
                  <a:prstClr val="black"/>
                </a:solidFill>
                <a:latin typeface="Segoe UI Light (Headings)"/>
              </a:rPr>
              <a:t>Boolean Algebra (algebraically) </a:t>
            </a:r>
          </a:p>
        </p:txBody>
      </p:sp>
    </p:spTree>
    <p:extLst>
      <p:ext uri="{BB962C8B-B14F-4D97-AF65-F5344CB8AC3E}">
        <p14:creationId xmlns:p14="http://schemas.microsoft.com/office/powerpoint/2010/main" val="51256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9544" y="2018675"/>
            <a:ext cx="12191999" cy="184665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Minimization</a:t>
            </a:r>
          </a:p>
          <a:p>
            <a:pPr lvl="0" algn="ctr" defTabSz="457200">
              <a:defRPr/>
            </a:pPr>
            <a:r>
              <a:rPr kumimoji="0" lang="en-CA" sz="4800" b="0" i="0" u="none" strike="noStrike" kern="1200" spc="0" normalizeH="0" baseline="0" noProof="0" dirty="0">
                <a:ln>
                  <a:noFill/>
                </a:ln>
                <a:solidFill>
                  <a:prstClr val="black"/>
                </a:solidFill>
                <a:effectLst/>
                <a:uLnTx/>
                <a:uFillTx/>
                <a:latin typeface="Segoe UI Light (Headings)"/>
                <a:ea typeface="+mn-ea"/>
                <a:cs typeface="+mn-cs"/>
              </a:rPr>
              <a:t>II) </a:t>
            </a:r>
            <a:r>
              <a:rPr lang="en-CA" sz="4800" dirty="0">
                <a:solidFill>
                  <a:prstClr val="black"/>
                </a:solidFill>
                <a:latin typeface="Segoe UI Light (Headings)"/>
              </a:rPr>
              <a:t>Map (Karnaugh map, K-map)</a:t>
            </a:r>
            <a:endParaRPr kumimoji="0" lang="en-CA" sz="4800" b="0" i="0" u="none" strike="noStrike" kern="1200" spc="0" normalizeH="0" baseline="0" noProof="0" dirty="0">
              <a:ln>
                <a:noFill/>
              </a:ln>
              <a:solidFill>
                <a:prstClr val="black"/>
              </a:solidFill>
              <a:effectLst/>
              <a:uLnTx/>
              <a:uFillTx/>
              <a:latin typeface="Segoe UI Light (Headings)"/>
              <a:ea typeface="+mn-ea"/>
              <a:cs typeface="+mn-cs"/>
            </a:endParaRPr>
          </a:p>
        </p:txBody>
      </p:sp>
    </p:spTree>
    <p:extLst>
      <p:ext uri="{BB962C8B-B14F-4D97-AF65-F5344CB8AC3E}">
        <p14:creationId xmlns:p14="http://schemas.microsoft.com/office/powerpoint/2010/main" val="2192435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algebra</a:t>
            </a:r>
          </a:p>
        </p:txBody>
      </p:sp>
      <p:sp>
        <p:nvSpPr>
          <p:cNvPr id="5" name="Rectangle 4">
            <a:extLst>
              <a:ext uri="{FF2B5EF4-FFF2-40B4-BE49-F238E27FC236}">
                <a16:creationId xmlns:a16="http://schemas.microsoft.com/office/drawing/2014/main" id="{AFD22B39-0001-4D1A-AC3A-A3EA2CEF9F4D}"/>
              </a:ext>
            </a:extLst>
          </p:cNvPr>
          <p:cNvSpPr/>
          <p:nvPr/>
        </p:nvSpPr>
        <p:spPr>
          <a:xfrm>
            <a:off x="0" y="4697734"/>
            <a:ext cx="12191999" cy="1938992"/>
          </a:xfrm>
          <a:prstGeom prst="rect">
            <a:avLst/>
          </a:prstGeom>
        </p:spPr>
        <p:txBody>
          <a:bodyPr wrap="square">
            <a:spAutoFit/>
          </a:bodyPr>
          <a:lstStyle/>
          <a:p>
            <a:pPr algn="ctr"/>
            <a:r>
              <a:rPr lang="en-CA" sz="4000" dirty="0">
                <a:solidFill>
                  <a:prstClr val="black"/>
                </a:solidFill>
                <a:latin typeface="Segoe UI Light (Headings)"/>
              </a:rPr>
              <a:t>A set of elements</a:t>
            </a:r>
          </a:p>
          <a:p>
            <a:pPr algn="ctr"/>
            <a:r>
              <a:rPr lang="en-CA" sz="4000" dirty="0">
                <a:solidFill>
                  <a:prstClr val="black"/>
                </a:solidFill>
                <a:latin typeface="Segoe UI Light (Headings)"/>
              </a:rPr>
              <a:t>A set of operators </a:t>
            </a:r>
          </a:p>
          <a:p>
            <a:pPr algn="ctr"/>
            <a:r>
              <a:rPr lang="en-CA" sz="4000" dirty="0">
                <a:solidFill>
                  <a:prstClr val="black"/>
                </a:solidFill>
                <a:latin typeface="Segoe UI Light (Headings)"/>
              </a:rPr>
              <a:t>A set of axioms | postulates | assumptions | definitions</a:t>
            </a:r>
            <a:endParaRPr lang="en-US" sz="4800" dirty="0">
              <a:solidFill>
                <a:prstClr val="black"/>
              </a:solidFill>
              <a:latin typeface="Segoe UI Light (Headings)"/>
            </a:endParaRPr>
          </a:p>
        </p:txBody>
      </p:sp>
    </p:spTree>
    <p:extLst>
      <p:ext uri="{BB962C8B-B14F-4D97-AF65-F5344CB8AC3E}">
        <p14:creationId xmlns:p14="http://schemas.microsoft.com/office/powerpoint/2010/main" val="167293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algebra</a:t>
            </a:r>
          </a:p>
        </p:txBody>
      </p:sp>
      <p:sp>
        <p:nvSpPr>
          <p:cNvPr id="5" name="Rectangle 4">
            <a:extLst>
              <a:ext uri="{FF2B5EF4-FFF2-40B4-BE49-F238E27FC236}">
                <a16:creationId xmlns:a16="http://schemas.microsoft.com/office/drawing/2014/main" id="{AFD22B39-0001-4D1A-AC3A-A3EA2CEF9F4D}"/>
              </a:ext>
            </a:extLst>
          </p:cNvPr>
          <p:cNvSpPr/>
          <p:nvPr/>
        </p:nvSpPr>
        <p:spPr>
          <a:xfrm>
            <a:off x="1232361" y="4523563"/>
            <a:ext cx="9708190" cy="2185214"/>
          </a:xfrm>
          <a:prstGeom prst="rect">
            <a:avLst/>
          </a:prstGeom>
        </p:spPr>
        <p:txBody>
          <a:bodyPr wrap="square">
            <a:spAutoFit/>
          </a:bodyPr>
          <a:lstStyle/>
          <a:p>
            <a:pPr algn="ctr"/>
            <a:r>
              <a:rPr lang="en-CA" sz="4000" dirty="0">
                <a:solidFill>
                  <a:prstClr val="black"/>
                </a:solidFill>
                <a:latin typeface="Segoe UI Light (Headings)"/>
              </a:rPr>
              <a:t>A set of elements: e.g., </a:t>
            </a:r>
          </a:p>
          <a:p>
            <a:pPr algn="ctr"/>
            <a:r>
              <a:rPr lang="en-CA" sz="2400" dirty="0">
                <a:solidFill>
                  <a:prstClr val="black"/>
                </a:solidFill>
                <a:latin typeface="Segoe UI Light (Headings)"/>
              </a:rPr>
              <a:t>{0,1}</a:t>
            </a:r>
          </a:p>
          <a:p>
            <a:pPr algn="ctr"/>
            <a:r>
              <a:rPr lang="en-CA" sz="2400" dirty="0">
                <a:solidFill>
                  <a:prstClr val="black"/>
                </a:solidFill>
                <a:latin typeface="Segoe UI Light (Headings)"/>
              </a:rPr>
              <a:t>{-1,0,1}</a:t>
            </a:r>
          </a:p>
          <a:p>
            <a:pPr algn="ctr"/>
            <a:r>
              <a:rPr lang="en-CA" sz="2400" dirty="0">
                <a:solidFill>
                  <a:prstClr val="black"/>
                </a:solidFill>
                <a:latin typeface="Segoe UI Light (Headings)"/>
              </a:rPr>
              <a:t>{1,2,3,4,…}</a:t>
            </a:r>
          </a:p>
          <a:p>
            <a:pPr algn="ctr"/>
            <a:r>
              <a:rPr lang="en-CA" sz="2400" dirty="0">
                <a:solidFill>
                  <a:prstClr val="black"/>
                </a:solidFill>
                <a:latin typeface="Segoe UI Light (Headings)"/>
              </a:rPr>
              <a:t>{…, -2,-1,0,1,2,…}</a:t>
            </a:r>
          </a:p>
        </p:txBody>
      </p:sp>
    </p:spTree>
    <p:extLst>
      <p:ext uri="{BB962C8B-B14F-4D97-AF65-F5344CB8AC3E}">
        <p14:creationId xmlns:p14="http://schemas.microsoft.com/office/powerpoint/2010/main" val="408977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algebra</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D22B39-0001-4D1A-AC3A-A3EA2CEF9F4D}"/>
                  </a:ext>
                </a:extLst>
              </p:cNvPr>
              <p:cNvSpPr/>
              <p:nvPr/>
            </p:nvSpPr>
            <p:spPr>
              <a:xfrm>
                <a:off x="1232361" y="4523563"/>
                <a:ext cx="9708190" cy="2185214"/>
              </a:xfrm>
              <a:prstGeom prst="rect">
                <a:avLst/>
              </a:prstGeom>
            </p:spPr>
            <p:txBody>
              <a:bodyPr wrap="square">
                <a:spAutoFit/>
              </a:bodyPr>
              <a:lstStyle/>
              <a:p>
                <a:pPr algn="ctr"/>
                <a:r>
                  <a:rPr lang="en-CA" sz="4000" dirty="0">
                    <a:solidFill>
                      <a:prstClr val="black"/>
                    </a:solidFill>
                    <a:latin typeface="Segoe UI Light (Headings)"/>
                  </a:rPr>
                  <a:t>A set of operators</a:t>
                </a:r>
              </a:p>
              <a:p>
                <a:pPr algn="ctr"/>
                <a:r>
                  <a:rPr lang="en-CA" sz="3200" dirty="0">
                    <a:solidFill>
                      <a:prstClr val="black"/>
                    </a:solidFill>
                    <a:latin typeface="Segoe UI Light (Headings)"/>
                  </a:rPr>
                  <a:t>{+, ×}</a:t>
                </a:r>
              </a:p>
              <a:p>
                <a:pPr algn="ctr"/>
                <a:r>
                  <a:rPr lang="en-CA" sz="3200" dirty="0">
                    <a:solidFill>
                      <a:prstClr val="black"/>
                    </a:solidFill>
                    <a:latin typeface="Segoe UI Light (Headings)"/>
                  </a:rPr>
                  <a:t>{+, </a:t>
                </a:r>
                <a14:m>
                  <m:oMath xmlns:m="http://schemas.openxmlformats.org/officeDocument/2006/math">
                    <m:r>
                      <a:rPr lang="en-CA" sz="3200" i="1" dirty="0" smtClean="0">
                        <a:solidFill>
                          <a:prstClr val="black"/>
                        </a:solidFill>
                        <a:latin typeface="Cambria Math" panose="02040503050406030204" pitchFamily="18" charset="0"/>
                      </a:rPr>
                      <m:t>−</m:t>
                    </m:r>
                  </m:oMath>
                </a14:m>
                <a:r>
                  <a:rPr lang="en-CA" sz="3200" dirty="0">
                    <a:solidFill>
                      <a:prstClr val="black"/>
                    </a:solidFill>
                    <a:latin typeface="Segoe UI Light (Headings)"/>
                  </a:rPr>
                  <a:t>, ×, ÷}</a:t>
                </a:r>
              </a:p>
              <a:p>
                <a:pPr algn="ctr"/>
                <a:r>
                  <a:rPr lang="en-CA" sz="3200" dirty="0">
                    <a:solidFill>
                      <a:prstClr val="black"/>
                    </a:solidFill>
                    <a:latin typeface="Segoe UI Light (Headings)"/>
                  </a:rPr>
                  <a:t>{~, ≤, ≥}</a:t>
                </a:r>
              </a:p>
            </p:txBody>
          </p:sp>
        </mc:Choice>
        <mc:Fallback xmlns="">
          <p:sp>
            <p:nvSpPr>
              <p:cNvPr id="5" name="Rectangle 4">
                <a:extLst>
                  <a:ext uri="{FF2B5EF4-FFF2-40B4-BE49-F238E27FC236}">
                    <a16:creationId xmlns:a16="http://schemas.microsoft.com/office/drawing/2014/main" id="{AFD22B39-0001-4D1A-AC3A-A3EA2CEF9F4D}"/>
                  </a:ext>
                </a:extLst>
              </p:cNvPr>
              <p:cNvSpPr>
                <a:spLocks noRot="1" noChangeAspect="1" noMove="1" noResize="1" noEditPoints="1" noAdjustHandles="1" noChangeArrowheads="1" noChangeShapeType="1" noTextEdit="1"/>
              </p:cNvSpPr>
              <p:nvPr/>
            </p:nvSpPr>
            <p:spPr>
              <a:xfrm>
                <a:off x="1232361" y="4523563"/>
                <a:ext cx="9708190" cy="2185214"/>
              </a:xfrm>
              <a:prstGeom prst="rect">
                <a:avLst/>
              </a:prstGeom>
              <a:blipFill>
                <a:blip r:embed="rId2"/>
                <a:stretch>
                  <a:fillRect t="-5014" b="-8078"/>
                </a:stretch>
              </a:blipFill>
            </p:spPr>
            <p:txBody>
              <a:bodyPr/>
              <a:lstStyle/>
              <a:p>
                <a:r>
                  <a:rPr lang="en-US">
                    <a:noFill/>
                  </a:rPr>
                  <a:t> </a:t>
                </a:r>
              </a:p>
            </p:txBody>
          </p:sp>
        </mc:Fallback>
      </mc:AlternateContent>
    </p:spTree>
    <p:extLst>
      <p:ext uri="{BB962C8B-B14F-4D97-AF65-F5344CB8AC3E}">
        <p14:creationId xmlns:p14="http://schemas.microsoft.com/office/powerpoint/2010/main" val="2199704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5D96E30-5304-46DE-838C-123EA69484E4}"/>
                  </a:ext>
                </a:extLst>
              </p:cNvPr>
              <p:cNvSpPr/>
              <p:nvPr/>
            </p:nvSpPr>
            <p:spPr>
              <a:xfrm>
                <a:off x="1241905" y="2334437"/>
                <a:ext cx="9708190" cy="1773049"/>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5400" dirty="0">
                    <a:solidFill>
                      <a:prstClr val="black"/>
                    </a:solidFill>
                    <a:latin typeface="Segoe UI Light (Headings)"/>
                  </a:rPr>
                  <a:t>Solution 1: x – y, if no last borrow</a:t>
                </a:r>
                <a:endParaRPr kumimoji="0" lang="en-CA" sz="5400" b="0" i="0" u="none" strike="noStrike" kern="1200" spc="0" normalizeH="0" baseline="0" noProof="0" dirty="0">
                  <a:ln>
                    <a:noFill/>
                  </a:ln>
                  <a:solidFill>
                    <a:prstClr val="black"/>
                  </a:solidFill>
                  <a:effectLst/>
                  <a:uLnTx/>
                  <a:uFillTx/>
                  <a:latin typeface="Segoe UI Light (Headings)"/>
                  <a:ea typeface="+mn-ea"/>
                  <a:cs typeface="+mn-cs"/>
                </a:endParaRPr>
              </a:p>
              <a:p>
                <a:pPr lvl="0" algn="ctr" defTabSz="457200">
                  <a:defRPr/>
                </a:pPr>
                <a14:m>
                  <m:oMathPara xmlns:m="http://schemas.openxmlformats.org/officeDocument/2006/math">
                    <m:oMathParaPr>
                      <m:jc m:val="centerGroup"/>
                    </m:oMathParaPr>
                    <m:oMath xmlns:m="http://schemas.openxmlformats.org/officeDocument/2006/math">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 </m:t>
                      </m:r>
                      <m:sSup>
                        <m:sSupPr>
                          <m:ctrlP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lang="en-CA" sz="5400" i="1" dirty="0">
                              <a:solidFill>
                                <a:prstClr val="black"/>
                              </a:solidFill>
                              <a:latin typeface="Cambria Math" panose="02040503050406030204" pitchFamily="18" charset="0"/>
                              <a:ea typeface="Cambria Math" panose="02040503050406030204" pitchFamily="18" charset="0"/>
                            </a:rPr>
                            <m:t>≥</m:t>
                          </m:r>
                        </m:e>
                        <m:sup>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m:t>
                          </m:r>
                        </m:sup>
                      </m:sSup>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𝑦</m:t>
                      </m:r>
                    </m:oMath>
                  </m:oMathPara>
                </a14:m>
                <a:endParaRPr kumimoji="0" lang="en-CA" sz="5400" b="0" i="0" u="none" strike="noStrike" kern="1200" spc="0" normalizeH="0" baseline="0" noProof="0" dirty="0">
                  <a:ln>
                    <a:noFill/>
                  </a:ln>
                  <a:solidFill>
                    <a:prstClr val="black"/>
                  </a:solidFill>
                  <a:effectLst/>
                  <a:uLnTx/>
                  <a:uFillTx/>
                  <a:latin typeface="Segoe UI Light (Headings)"/>
                  <a:ea typeface="+mn-ea"/>
                  <a:cs typeface="+mn-cs"/>
                </a:endParaRPr>
              </a:p>
            </p:txBody>
          </p:sp>
        </mc:Choice>
        <mc:Fallback xmlns="">
          <p:sp>
            <p:nvSpPr>
              <p:cNvPr id="4" name="Rectangle 3">
                <a:extLst>
                  <a:ext uri="{FF2B5EF4-FFF2-40B4-BE49-F238E27FC236}">
                    <a16:creationId xmlns:a16="http://schemas.microsoft.com/office/drawing/2014/main" id="{85D96E30-5304-46DE-838C-123EA69484E4}"/>
                  </a:ext>
                </a:extLst>
              </p:cNvPr>
              <p:cNvSpPr>
                <a:spLocks noRot="1" noChangeAspect="1" noMove="1" noResize="1" noEditPoints="1" noAdjustHandles="1" noChangeArrowheads="1" noChangeShapeType="1" noTextEdit="1"/>
              </p:cNvSpPr>
              <p:nvPr/>
            </p:nvSpPr>
            <p:spPr>
              <a:xfrm>
                <a:off x="1241905" y="2334437"/>
                <a:ext cx="9708190" cy="1773049"/>
              </a:xfrm>
              <a:prstGeom prst="rect">
                <a:avLst/>
              </a:prstGeom>
              <a:blipFill>
                <a:blip r:embed="rId2"/>
                <a:stretch>
                  <a:fillRect l="-3264" t="-9220" r="-1567" b="-15603"/>
                </a:stretch>
              </a:blipFill>
            </p:spPr>
            <p:txBody>
              <a:bodyPr/>
              <a:lstStyle/>
              <a:p>
                <a:r>
                  <a:rPr lang="en-US">
                    <a:noFill/>
                  </a:rPr>
                  <a:t> </a:t>
                </a:r>
              </a:p>
            </p:txBody>
          </p:sp>
        </mc:Fallback>
      </mc:AlternateContent>
    </p:spTree>
    <p:extLst>
      <p:ext uri="{BB962C8B-B14F-4D97-AF65-F5344CB8AC3E}">
        <p14:creationId xmlns:p14="http://schemas.microsoft.com/office/powerpoint/2010/main" val="4271004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algebra</a:t>
            </a:r>
          </a:p>
        </p:txBody>
      </p:sp>
      <p:sp>
        <p:nvSpPr>
          <p:cNvPr id="5" name="Rectangle 4">
            <a:extLst>
              <a:ext uri="{FF2B5EF4-FFF2-40B4-BE49-F238E27FC236}">
                <a16:creationId xmlns:a16="http://schemas.microsoft.com/office/drawing/2014/main" id="{AFD22B39-0001-4D1A-AC3A-A3EA2CEF9F4D}"/>
              </a:ext>
            </a:extLst>
          </p:cNvPr>
          <p:cNvSpPr/>
          <p:nvPr/>
        </p:nvSpPr>
        <p:spPr>
          <a:xfrm>
            <a:off x="0" y="4523563"/>
            <a:ext cx="12191999" cy="1938992"/>
          </a:xfrm>
          <a:prstGeom prst="rect">
            <a:avLst/>
          </a:prstGeom>
        </p:spPr>
        <p:txBody>
          <a:bodyPr wrap="square">
            <a:spAutoFit/>
          </a:bodyPr>
          <a:lstStyle/>
          <a:p>
            <a:r>
              <a:rPr lang="en-CA" sz="4000" dirty="0">
                <a:solidFill>
                  <a:prstClr val="black"/>
                </a:solidFill>
                <a:latin typeface="Segoe UI Light (Headings)"/>
              </a:rPr>
              <a:t>Unary: !x, -x, x’, …</a:t>
            </a:r>
          </a:p>
          <a:p>
            <a:r>
              <a:rPr lang="en-CA" sz="4000" dirty="0">
                <a:solidFill>
                  <a:prstClr val="black"/>
                </a:solidFill>
                <a:latin typeface="Segoe UI Light (Headings)"/>
              </a:rPr>
              <a:t>Binary: </a:t>
            </a:r>
            <a:r>
              <a:rPr lang="en-CA" sz="4000" dirty="0" err="1">
                <a:solidFill>
                  <a:prstClr val="black"/>
                </a:solidFill>
                <a:latin typeface="Segoe UI Light (Headings)"/>
              </a:rPr>
              <a:t>x+y</a:t>
            </a:r>
            <a:r>
              <a:rPr lang="en-CA" sz="4000" dirty="0">
                <a:solidFill>
                  <a:prstClr val="black"/>
                </a:solidFill>
                <a:latin typeface="Segoe UI Light (Headings)"/>
              </a:rPr>
              <a:t>, </a:t>
            </a:r>
            <a:r>
              <a:rPr lang="en-CA" sz="4000" dirty="0" err="1">
                <a:solidFill>
                  <a:prstClr val="black"/>
                </a:solidFill>
                <a:latin typeface="Segoe UI Light (Headings)"/>
              </a:rPr>
              <a:t>x÷y</a:t>
            </a:r>
            <a:r>
              <a:rPr lang="en-CA" sz="4000" dirty="0">
                <a:solidFill>
                  <a:prstClr val="black"/>
                </a:solidFill>
                <a:latin typeface="Segoe UI Light (Headings)"/>
              </a:rPr>
              <a:t>, </a:t>
            </a:r>
            <a:r>
              <a:rPr lang="en-CA" sz="4000" dirty="0" err="1">
                <a:solidFill>
                  <a:prstClr val="black"/>
                </a:solidFill>
                <a:latin typeface="Segoe UI Light (Headings)"/>
              </a:rPr>
              <a:t>x^y</a:t>
            </a:r>
            <a:r>
              <a:rPr lang="en-CA" sz="4000" dirty="0">
                <a:solidFill>
                  <a:prstClr val="black"/>
                </a:solidFill>
                <a:latin typeface="Segoe UI Light (Headings)"/>
              </a:rPr>
              <a:t>, …</a:t>
            </a:r>
          </a:p>
          <a:p>
            <a:r>
              <a:rPr lang="en-CA" sz="4000" dirty="0">
                <a:solidFill>
                  <a:prstClr val="black"/>
                </a:solidFill>
                <a:latin typeface="Segoe UI Light (Headings)"/>
              </a:rPr>
              <a:t>Ternary: </a:t>
            </a:r>
            <a:r>
              <a:rPr lang="en-CA" sz="4000" dirty="0" err="1">
                <a:solidFill>
                  <a:prstClr val="black"/>
                </a:solidFill>
                <a:latin typeface="Segoe UI Light (Headings)"/>
              </a:rPr>
              <a:t>x?y:z</a:t>
            </a:r>
            <a:r>
              <a:rPr lang="en-CA" sz="4000" dirty="0">
                <a:solidFill>
                  <a:prstClr val="black"/>
                </a:solidFill>
                <a:latin typeface="Segoe UI Light (Headings)"/>
              </a:rPr>
              <a:t> (Elvis), x BETWEEN y AND z (SQL)</a:t>
            </a:r>
          </a:p>
        </p:txBody>
      </p:sp>
    </p:spTree>
    <p:extLst>
      <p:ext uri="{BB962C8B-B14F-4D97-AF65-F5344CB8AC3E}">
        <p14:creationId xmlns:p14="http://schemas.microsoft.com/office/powerpoint/2010/main" val="3426575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E383788-5CE8-41D5-8227-99092C226D9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1" b="20456"/>
          <a:stretch/>
        </p:blipFill>
        <p:spPr bwMode="auto">
          <a:xfrm flipH="1">
            <a:off x="-306" y="58995"/>
            <a:ext cx="6342111" cy="67715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8D81695-C176-4B1E-8EA5-85A141871898}"/>
              </a:ext>
            </a:extLst>
          </p:cNvPr>
          <p:cNvSpPr/>
          <p:nvPr/>
        </p:nvSpPr>
        <p:spPr>
          <a:xfrm>
            <a:off x="5595954" y="428178"/>
            <a:ext cx="7073900" cy="6001643"/>
          </a:xfrm>
          <a:prstGeom prst="rect">
            <a:avLst/>
          </a:prstGeom>
        </p:spPr>
        <p:txBody>
          <a:bodyPr wrap="square">
            <a:spAutoFit/>
          </a:bodyPr>
          <a:lstStyle/>
          <a:p>
            <a:pPr algn="ctr"/>
            <a:r>
              <a:rPr lang="en-US" sz="5400" dirty="0">
                <a:solidFill>
                  <a:prstClr val="black"/>
                </a:solidFill>
                <a:latin typeface="Segoe UI Light (Headings)"/>
              </a:rPr>
              <a:t>George Boole </a:t>
            </a:r>
            <a:r>
              <a:rPr lang="en-US" sz="3200" dirty="0">
                <a:solidFill>
                  <a:prstClr val="black"/>
                </a:solidFill>
                <a:latin typeface="Segoe UI Light (Headings)"/>
              </a:rPr>
              <a:t>(/</a:t>
            </a:r>
            <a:r>
              <a:rPr lang="en-US" sz="3200" dirty="0" err="1">
                <a:solidFill>
                  <a:prstClr val="black"/>
                </a:solidFill>
                <a:latin typeface="Segoe UI Light (Headings)"/>
              </a:rPr>
              <a:t>buːl</a:t>
            </a:r>
            <a:r>
              <a:rPr lang="en-US" sz="3200" dirty="0">
                <a:solidFill>
                  <a:prstClr val="black"/>
                </a:solidFill>
                <a:latin typeface="Segoe UI Light (Headings)"/>
              </a:rPr>
              <a:t>/)</a:t>
            </a:r>
          </a:p>
          <a:p>
            <a:pPr algn="ctr"/>
            <a:r>
              <a:rPr lang="en-CA" sz="3200" dirty="0">
                <a:solidFill>
                  <a:prstClr val="black"/>
                </a:solidFill>
                <a:latin typeface="Segoe UI Light (Headings)"/>
              </a:rPr>
              <a:t>Mathematician</a:t>
            </a:r>
          </a:p>
          <a:p>
            <a:pPr algn="ctr"/>
            <a:r>
              <a:rPr lang="en-CA" sz="3200" dirty="0">
                <a:solidFill>
                  <a:prstClr val="black"/>
                </a:solidFill>
                <a:latin typeface="Segoe UI Light (Headings)"/>
              </a:rPr>
              <a:t>Philosopher </a:t>
            </a:r>
          </a:p>
          <a:p>
            <a:pPr algn="ctr"/>
            <a:r>
              <a:rPr lang="en-CA" sz="3200" dirty="0">
                <a:solidFill>
                  <a:prstClr val="black"/>
                </a:solidFill>
                <a:latin typeface="Segoe UI Light (Headings)"/>
              </a:rPr>
              <a:t>Logician</a:t>
            </a:r>
          </a:p>
          <a:p>
            <a:pPr algn="ctr"/>
            <a:endParaRPr lang="en-CA" sz="4800" dirty="0">
              <a:solidFill>
                <a:prstClr val="black"/>
              </a:solidFill>
              <a:latin typeface="Segoe UI Light (Headings)"/>
            </a:endParaRPr>
          </a:p>
          <a:p>
            <a:pPr algn="ctr"/>
            <a:r>
              <a:rPr lang="en-CA" sz="3600" dirty="0">
                <a:solidFill>
                  <a:prstClr val="black"/>
                </a:solidFill>
                <a:latin typeface="Segoe UI Light (Headings)"/>
              </a:rPr>
              <a:t>The Laws of Thought (1854)</a:t>
            </a:r>
          </a:p>
          <a:p>
            <a:pPr algn="ctr"/>
            <a:endParaRPr lang="en-CA" sz="4800" dirty="0">
              <a:solidFill>
                <a:prstClr val="black"/>
              </a:solidFill>
              <a:latin typeface="Segoe UI Light (Headings)"/>
            </a:endParaRPr>
          </a:p>
          <a:p>
            <a:pPr algn="ctr"/>
            <a:endParaRPr lang="en-CA" sz="4800" dirty="0">
              <a:solidFill>
                <a:prstClr val="black"/>
              </a:solidFill>
              <a:latin typeface="Segoe UI Light (Headings)"/>
            </a:endParaRPr>
          </a:p>
          <a:p>
            <a:pPr algn="ctr"/>
            <a:r>
              <a:rPr lang="en-CA" sz="5400" dirty="0">
                <a:solidFill>
                  <a:prstClr val="black"/>
                </a:solidFill>
                <a:latin typeface="Segoe UI Light (Headings)"/>
              </a:rPr>
              <a:t>Boolean Algebra!</a:t>
            </a:r>
            <a:endParaRPr lang="en-US" sz="5400" dirty="0">
              <a:solidFill>
                <a:prstClr val="black"/>
              </a:solidFill>
              <a:latin typeface="Segoe UI Light (Headings)"/>
            </a:endParaRPr>
          </a:p>
        </p:txBody>
      </p:sp>
    </p:spTree>
    <p:extLst>
      <p:ext uri="{BB962C8B-B14F-4D97-AF65-F5344CB8AC3E}">
        <p14:creationId xmlns:p14="http://schemas.microsoft.com/office/powerpoint/2010/main" val="2682389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wearing a suit and tie&#10;&#10;Description automatically generated">
            <a:extLst>
              <a:ext uri="{FF2B5EF4-FFF2-40B4-BE49-F238E27FC236}">
                <a16:creationId xmlns:a16="http://schemas.microsoft.com/office/drawing/2014/main" id="{75D35D44-266F-4D14-85FA-3AB856D89287}"/>
              </a:ext>
            </a:extLst>
          </p:cNvPr>
          <p:cNvPicPr>
            <a:picLocks noChangeAspect="1"/>
          </p:cNvPicPr>
          <p:nvPr/>
        </p:nvPicPr>
        <p:blipFill rotWithShape="1">
          <a:blip r:embed="rId3">
            <a:extLst>
              <a:ext uri="{28A0092B-C50C-407E-A947-70E740481C1C}">
                <a14:useLocalDpi xmlns:a14="http://schemas.microsoft.com/office/drawing/2010/main" val="0"/>
              </a:ext>
            </a:extLst>
          </a:blip>
          <a:srcRect t="16535" r="-1" b="45784"/>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7C6A71CB-5B61-48FE-8067-B9FB3411F500}"/>
              </a:ext>
            </a:extLst>
          </p:cNvPr>
          <p:cNvSpPr/>
          <p:nvPr/>
        </p:nvSpPr>
        <p:spPr>
          <a:xfrm>
            <a:off x="8466380" y="5225502"/>
            <a:ext cx="3724096" cy="1631216"/>
          </a:xfrm>
          <a:prstGeom prst="rect">
            <a:avLst/>
          </a:prstGeom>
        </p:spPr>
        <p:txBody>
          <a:bodyPr wrap="none">
            <a:spAutoFit/>
          </a:bodyPr>
          <a:lstStyle/>
          <a:p>
            <a:pPr algn="ctr"/>
            <a:r>
              <a:rPr lang="en-US" sz="2000" dirty="0">
                <a:solidFill>
                  <a:schemeClr val="bg1"/>
                </a:solidFill>
                <a:latin typeface="Segoe UI Light (Headings)"/>
              </a:rPr>
              <a:t>Edward Vermilye Huntington</a:t>
            </a:r>
          </a:p>
          <a:p>
            <a:pPr algn="ctr"/>
            <a:r>
              <a:rPr lang="en-US" sz="2000" dirty="0">
                <a:solidFill>
                  <a:schemeClr val="bg1"/>
                </a:solidFill>
                <a:latin typeface="Segoe UI Light (Headings)"/>
              </a:rPr>
              <a:t>1874 – 1952</a:t>
            </a:r>
          </a:p>
          <a:p>
            <a:pPr algn="ctr"/>
            <a:endParaRPr lang="en-US" sz="2000" dirty="0">
              <a:solidFill>
                <a:schemeClr val="bg1"/>
              </a:solidFill>
              <a:latin typeface="Segoe UI Light (Headings)"/>
            </a:endParaRPr>
          </a:p>
          <a:p>
            <a:pPr algn="ctr"/>
            <a:r>
              <a:rPr lang="en-CA" sz="2000" dirty="0">
                <a:solidFill>
                  <a:schemeClr val="bg1"/>
                </a:solidFill>
                <a:latin typeface="Segoe UI Light (Headings)"/>
              </a:rPr>
              <a:t>In 1904, he put Boolean algebra </a:t>
            </a:r>
          </a:p>
          <a:p>
            <a:pPr algn="ctr"/>
            <a:r>
              <a:rPr lang="en-CA" sz="2000" dirty="0">
                <a:solidFill>
                  <a:schemeClr val="bg1"/>
                </a:solidFill>
                <a:latin typeface="Segoe UI Light (Headings)"/>
              </a:rPr>
              <a:t>on a sound axiomatic foundation</a:t>
            </a:r>
          </a:p>
        </p:txBody>
      </p:sp>
    </p:spTree>
    <p:extLst>
      <p:ext uri="{BB962C8B-B14F-4D97-AF65-F5344CB8AC3E}">
        <p14:creationId xmlns:p14="http://schemas.microsoft.com/office/powerpoint/2010/main" val="1732162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postulate</a:t>
            </a:r>
          </a:p>
        </p:txBody>
      </p:sp>
      <p:sp>
        <p:nvSpPr>
          <p:cNvPr id="6" name="Rectangle 5">
            <a:extLst>
              <a:ext uri="{FF2B5EF4-FFF2-40B4-BE49-F238E27FC236}">
                <a16:creationId xmlns:a16="http://schemas.microsoft.com/office/drawing/2014/main" id="{7EF8BAE7-20A7-42A9-B856-C591CC6814AE}"/>
              </a:ext>
            </a:extLst>
          </p:cNvPr>
          <p:cNvSpPr/>
          <p:nvPr/>
        </p:nvSpPr>
        <p:spPr>
          <a:xfrm>
            <a:off x="3944683" y="3558716"/>
            <a:ext cx="4283544" cy="1384995"/>
          </a:xfrm>
          <a:prstGeom prst="rect">
            <a:avLst/>
          </a:prstGeom>
        </p:spPr>
        <p:txBody>
          <a:bodyPr wrap="none">
            <a:spAutoFit/>
          </a:bodyPr>
          <a:lstStyle/>
          <a:p>
            <a:pPr algn="ctr"/>
            <a:r>
              <a:rPr lang="en-US" sz="3200" dirty="0">
                <a:solidFill>
                  <a:prstClr val="black"/>
                </a:solidFill>
                <a:latin typeface="Segoe UI Light (Headings)"/>
              </a:rPr>
              <a:t>aka. Axiom, Assumption</a:t>
            </a:r>
          </a:p>
          <a:p>
            <a:pPr algn="ctr"/>
            <a:r>
              <a:rPr lang="en-US" sz="2000" dirty="0">
                <a:solidFill>
                  <a:prstClr val="black"/>
                </a:solidFill>
                <a:latin typeface="Segoe UI Light (Headings)"/>
              </a:rPr>
              <a:t>https://en.wikipedia.org/wiki/Axiom</a:t>
            </a:r>
          </a:p>
          <a:p>
            <a:pPr algn="ctr"/>
            <a:endParaRPr lang="en-US" sz="3200" dirty="0">
              <a:solidFill>
                <a:prstClr val="black"/>
              </a:solidFill>
              <a:latin typeface="Segoe UI Light (Headings)"/>
            </a:endParaRPr>
          </a:p>
        </p:txBody>
      </p:sp>
      <p:sp>
        <p:nvSpPr>
          <p:cNvPr id="7" name="Rectangle 6">
            <a:extLst>
              <a:ext uri="{FF2B5EF4-FFF2-40B4-BE49-F238E27FC236}">
                <a16:creationId xmlns:a16="http://schemas.microsoft.com/office/drawing/2014/main" id="{EDDC8C1C-3F90-4CC0-B965-D8A9EBB46B6E}"/>
              </a:ext>
            </a:extLst>
          </p:cNvPr>
          <p:cNvSpPr/>
          <p:nvPr/>
        </p:nvSpPr>
        <p:spPr>
          <a:xfrm>
            <a:off x="0" y="4831340"/>
            <a:ext cx="12170179" cy="1077218"/>
          </a:xfrm>
          <a:prstGeom prst="rect">
            <a:avLst/>
          </a:prstGeom>
        </p:spPr>
        <p:txBody>
          <a:bodyPr wrap="square">
            <a:spAutoFit/>
          </a:bodyPr>
          <a:lstStyle/>
          <a:p>
            <a:pPr algn="ctr"/>
            <a:r>
              <a:rPr lang="en-CA" sz="3200" dirty="0">
                <a:solidFill>
                  <a:prstClr val="black"/>
                </a:solidFill>
                <a:latin typeface="Segoe UI Light (Headings)"/>
              </a:rPr>
              <a:t>A statement that is </a:t>
            </a:r>
            <a:r>
              <a:rPr lang="en-CA" sz="3200" dirty="0">
                <a:solidFill>
                  <a:prstClr val="black"/>
                </a:solidFill>
                <a:highlight>
                  <a:srgbClr val="FFFF00"/>
                </a:highlight>
                <a:latin typeface="Segoe UI Light (Headings)"/>
              </a:rPr>
              <a:t>taken</a:t>
            </a:r>
            <a:r>
              <a:rPr lang="en-CA" sz="3200" dirty="0">
                <a:solidFill>
                  <a:prstClr val="black"/>
                </a:solidFill>
                <a:latin typeface="Segoe UI Light (Headings)"/>
              </a:rPr>
              <a:t> to be </a:t>
            </a:r>
            <a:r>
              <a:rPr lang="en-CA" sz="3200" dirty="0">
                <a:solidFill>
                  <a:prstClr val="black"/>
                </a:solidFill>
                <a:highlight>
                  <a:srgbClr val="FFFF00"/>
                </a:highlight>
                <a:latin typeface="Segoe UI Light (Headings)"/>
              </a:rPr>
              <a:t>TRUE</a:t>
            </a:r>
          </a:p>
          <a:p>
            <a:pPr algn="ctr"/>
            <a:r>
              <a:rPr lang="en-CA" sz="3200" dirty="0">
                <a:solidFill>
                  <a:prstClr val="black"/>
                </a:solidFill>
                <a:latin typeface="Segoe UI Light (Headings)"/>
              </a:rPr>
              <a:t>Serve as a premise or starting point for further reasoning</a:t>
            </a:r>
            <a:endParaRPr lang="en-US" sz="3200" dirty="0">
              <a:solidFill>
                <a:prstClr val="black"/>
              </a:solidFill>
              <a:latin typeface="Segoe UI Light (Headings)"/>
            </a:endParaRPr>
          </a:p>
        </p:txBody>
      </p:sp>
    </p:spTree>
    <p:extLst>
      <p:ext uri="{BB962C8B-B14F-4D97-AF65-F5344CB8AC3E}">
        <p14:creationId xmlns:p14="http://schemas.microsoft.com/office/powerpoint/2010/main" val="540725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I. closure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DEDA0C8-F49F-4407-94C7-3F7638BF7430}"/>
                  </a:ext>
                </a:extLst>
              </p:cNvPr>
              <p:cNvSpPr/>
              <p:nvPr/>
            </p:nvSpPr>
            <p:spPr>
              <a:xfrm>
                <a:off x="0" y="4575536"/>
                <a:ext cx="12192000" cy="1569660"/>
              </a:xfrm>
              <a:prstGeom prst="rect">
                <a:avLst/>
              </a:prstGeom>
            </p:spPr>
            <p:txBody>
              <a:bodyPr wrap="square">
                <a:spAutoFit/>
              </a:bodyPr>
              <a:lstStyle/>
              <a:p>
                <a:pPr algn="ctr"/>
                <a:r>
                  <a:rPr lang="en-CA" sz="3200" dirty="0">
                    <a:solidFill>
                      <a:prstClr val="black"/>
                    </a:solidFill>
                    <a:latin typeface="Segoe UI Light (Headings)"/>
                  </a:rPr>
                  <a:t>A set is closed with respect to an operator § if the result of § </a:t>
                </a:r>
                <a14:m>
                  <m:oMath xmlns:m="http://schemas.openxmlformats.org/officeDocument/2006/math">
                    <m:r>
                      <a:rPr lang="en-CA" sz="3200" i="1" dirty="0" smtClean="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 S:</a:t>
                </a:r>
              </a:p>
              <a:p>
                <a:pPr algn="ctr"/>
                <a:r>
                  <a:rPr lang="en-CA" sz="3200" dirty="0">
                    <a:solidFill>
                      <a:prstClr val="black"/>
                    </a:solidFill>
                    <a:latin typeface="Segoe UI Light (Headings)"/>
                  </a:rPr>
                  <a:t>Unary: x</a:t>
                </a:r>
                <a14:m>
                  <m:oMath xmlns:m="http://schemas.openxmlformats.org/officeDocument/2006/math">
                    <m:r>
                      <a:rPr lang="en-CA" sz="3200" i="1" dirty="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S: §x </a:t>
                </a:r>
                <a14:m>
                  <m:oMath xmlns:m="http://schemas.openxmlformats.org/officeDocument/2006/math">
                    <m:r>
                      <a:rPr lang="en-CA" sz="3200" i="1" dirty="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 S</a:t>
                </a:r>
              </a:p>
              <a:p>
                <a:pPr algn="ctr"/>
                <a:r>
                  <a:rPr lang="en-CA" sz="3200" dirty="0">
                    <a:solidFill>
                      <a:prstClr val="black"/>
                    </a:solidFill>
                    <a:latin typeface="Segoe UI Light (Headings)"/>
                  </a:rPr>
                  <a:t>Binary: </a:t>
                </a:r>
                <a:r>
                  <a:rPr lang="en-CA" sz="3200" dirty="0" err="1">
                    <a:solidFill>
                      <a:prstClr val="black"/>
                    </a:solidFill>
                    <a:latin typeface="Segoe UI Light (Headings)"/>
                  </a:rPr>
                  <a:t>x,y</a:t>
                </a:r>
                <a14:m>
                  <m:oMath xmlns:m="http://schemas.openxmlformats.org/officeDocument/2006/math">
                    <m:r>
                      <a:rPr lang="en-CA" sz="3200" i="1" dirty="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S: x § y </a:t>
                </a:r>
                <a14:m>
                  <m:oMath xmlns:m="http://schemas.openxmlformats.org/officeDocument/2006/math">
                    <m:r>
                      <a:rPr lang="en-CA" sz="3200" i="1" dirty="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 S</a:t>
                </a:r>
              </a:p>
            </p:txBody>
          </p:sp>
        </mc:Choice>
        <mc:Fallback xmlns="">
          <p:sp>
            <p:nvSpPr>
              <p:cNvPr id="5" name="Rectangle 4">
                <a:extLst>
                  <a:ext uri="{FF2B5EF4-FFF2-40B4-BE49-F238E27FC236}">
                    <a16:creationId xmlns:a16="http://schemas.microsoft.com/office/drawing/2014/main" id="{7DEDA0C8-F49F-4407-94C7-3F7638BF7430}"/>
                  </a:ext>
                </a:extLst>
              </p:cNvPr>
              <p:cNvSpPr>
                <a:spLocks noRot="1" noChangeAspect="1" noMove="1" noResize="1" noEditPoints="1" noAdjustHandles="1" noChangeArrowheads="1" noChangeShapeType="1" noTextEdit="1"/>
              </p:cNvSpPr>
              <p:nvPr/>
            </p:nvSpPr>
            <p:spPr>
              <a:xfrm>
                <a:off x="0" y="4575536"/>
                <a:ext cx="12192000" cy="1569660"/>
              </a:xfrm>
              <a:prstGeom prst="rect">
                <a:avLst/>
              </a:prstGeom>
              <a:blipFill>
                <a:blip r:embed="rId3"/>
                <a:stretch>
                  <a:fillRect t="-5058" b="-12062"/>
                </a:stretch>
              </a:blipFill>
            </p:spPr>
            <p:txBody>
              <a:bodyPr/>
              <a:lstStyle/>
              <a:p>
                <a:r>
                  <a:rPr lang="en-US">
                    <a:noFill/>
                  </a:rPr>
                  <a:t> </a:t>
                </a:r>
              </a:p>
            </p:txBody>
          </p:sp>
        </mc:Fallback>
      </mc:AlternateContent>
    </p:spTree>
    <p:extLst>
      <p:ext uri="{BB962C8B-B14F-4D97-AF65-F5344CB8AC3E}">
        <p14:creationId xmlns:p14="http://schemas.microsoft.com/office/powerpoint/2010/main" val="3816138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 closure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
        <p:nvSpPr>
          <p:cNvPr id="5" name="Rectangle 4">
            <a:extLst>
              <a:ext uri="{FF2B5EF4-FFF2-40B4-BE49-F238E27FC236}">
                <a16:creationId xmlns:a16="http://schemas.microsoft.com/office/drawing/2014/main" id="{7DEDA0C8-F49F-4407-94C7-3F7638BF7430}"/>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S = {…, -2,-1,0,1,2,…}</a:t>
            </a:r>
          </a:p>
          <a:p>
            <a:pPr algn="ctr"/>
            <a:r>
              <a:rPr lang="en-CA" sz="3200" dirty="0">
                <a:solidFill>
                  <a:prstClr val="black"/>
                </a:solidFill>
                <a:latin typeface="Segoe UI Light (Headings)"/>
              </a:rPr>
              <a:t>§ = + (addition), - (subtraction), × (multiplication), – (negation), ! (fact)</a:t>
            </a:r>
          </a:p>
          <a:p>
            <a:pPr algn="ctr"/>
            <a:endParaRPr lang="en-CA" sz="3200" dirty="0">
              <a:solidFill>
                <a:prstClr val="black"/>
              </a:solidFill>
              <a:latin typeface="Segoe UI Light (Headings)"/>
            </a:endParaRPr>
          </a:p>
          <a:p>
            <a:pPr algn="ctr"/>
            <a:r>
              <a:rPr lang="en-CA" sz="3200" dirty="0">
                <a:solidFill>
                  <a:prstClr val="black"/>
                </a:solidFill>
                <a:latin typeface="Segoe UI Light (Headings)"/>
              </a:rPr>
              <a:t>S is closed with respect to +, -, ×, –, !</a:t>
            </a:r>
          </a:p>
        </p:txBody>
      </p:sp>
    </p:spTree>
    <p:extLst>
      <p:ext uri="{BB962C8B-B14F-4D97-AF65-F5344CB8AC3E}">
        <p14:creationId xmlns:p14="http://schemas.microsoft.com/office/powerpoint/2010/main" val="117778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 closure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
        <p:nvSpPr>
          <p:cNvPr id="5" name="Rectangle 4">
            <a:extLst>
              <a:ext uri="{FF2B5EF4-FFF2-40B4-BE49-F238E27FC236}">
                <a16:creationId xmlns:a16="http://schemas.microsoft.com/office/drawing/2014/main" id="{7DEDA0C8-F49F-4407-94C7-3F7638BF7430}"/>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S = {…, -2,-1,0,1,2,…}</a:t>
            </a:r>
          </a:p>
          <a:p>
            <a:pPr algn="ctr"/>
            <a:r>
              <a:rPr lang="en-CA" sz="3200" dirty="0">
                <a:solidFill>
                  <a:prstClr val="black"/>
                </a:solidFill>
                <a:latin typeface="Segoe UI Light (Headings)"/>
              </a:rPr>
              <a:t>§ = ^ (power)</a:t>
            </a:r>
          </a:p>
          <a:p>
            <a:pPr algn="ctr"/>
            <a:endParaRPr lang="en-CA" sz="3200" dirty="0">
              <a:solidFill>
                <a:prstClr val="black"/>
              </a:solidFill>
              <a:latin typeface="Segoe UI Light (Headings)"/>
            </a:endParaRPr>
          </a:p>
          <a:p>
            <a:pPr algn="ctr"/>
            <a:r>
              <a:rPr lang="en-CA" sz="3200" dirty="0">
                <a:solidFill>
                  <a:prstClr val="black"/>
                </a:solidFill>
                <a:latin typeface="Segoe UI Light (Headings)"/>
              </a:rPr>
              <a:t>S is NOT closed with respect to ^ for 2^(-1)</a:t>
            </a:r>
            <a:r>
              <a:rPr lang="en-US" sz="3200" dirty="0">
                <a:solidFill>
                  <a:prstClr val="black"/>
                </a:solidFill>
                <a:latin typeface="Segoe UI Light (Headings)"/>
              </a:rPr>
              <a:t>∉S</a:t>
            </a:r>
            <a:endParaRPr lang="en-CA" sz="3200" dirty="0">
              <a:solidFill>
                <a:prstClr val="black"/>
              </a:solidFill>
              <a:latin typeface="Segoe UI Light (Headings)"/>
            </a:endParaRPr>
          </a:p>
        </p:txBody>
      </p:sp>
    </p:spTree>
    <p:extLst>
      <p:ext uri="{BB962C8B-B14F-4D97-AF65-F5344CB8AC3E}">
        <p14:creationId xmlns:p14="http://schemas.microsoft.com/office/powerpoint/2010/main" val="1074043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 closure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
        <p:nvSpPr>
          <p:cNvPr id="5" name="Rectangle 4">
            <a:extLst>
              <a:ext uri="{FF2B5EF4-FFF2-40B4-BE49-F238E27FC236}">
                <a16:creationId xmlns:a16="http://schemas.microsoft.com/office/drawing/2014/main" id="{7DEDA0C8-F49F-4407-94C7-3F7638BF7430}"/>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S = {0,1}</a:t>
            </a:r>
          </a:p>
          <a:p>
            <a:pPr algn="ctr"/>
            <a:r>
              <a:rPr lang="en-CA" sz="3200" dirty="0">
                <a:solidFill>
                  <a:prstClr val="black"/>
                </a:solidFill>
                <a:latin typeface="Segoe UI Light (Headings)"/>
              </a:rPr>
              <a:t>§ = + (OR), × (AND), ‘ (NOT)</a:t>
            </a:r>
          </a:p>
          <a:p>
            <a:pPr algn="ctr"/>
            <a:endParaRPr lang="en-CA" sz="3200" dirty="0">
              <a:solidFill>
                <a:prstClr val="black"/>
              </a:solidFill>
              <a:latin typeface="Segoe UI Light (Headings)"/>
            </a:endParaRPr>
          </a:p>
          <a:p>
            <a:pPr algn="ctr"/>
            <a:r>
              <a:rPr lang="en-CA" sz="3200" dirty="0">
                <a:solidFill>
                  <a:prstClr val="black"/>
                </a:solidFill>
                <a:latin typeface="Segoe UI Light (Headings)"/>
              </a:rPr>
              <a:t>S is closed with respect to +, ×, ‘ </a:t>
            </a:r>
          </a:p>
        </p:txBody>
      </p:sp>
    </p:spTree>
    <p:extLst>
      <p:ext uri="{BB962C8B-B14F-4D97-AF65-F5344CB8AC3E}">
        <p14:creationId xmlns:p14="http://schemas.microsoft.com/office/powerpoint/2010/main" val="3012551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 closure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
        <p:nvSpPr>
          <p:cNvPr id="5" name="Rectangle 4">
            <a:extLst>
              <a:ext uri="{FF2B5EF4-FFF2-40B4-BE49-F238E27FC236}">
                <a16:creationId xmlns:a16="http://schemas.microsoft.com/office/drawing/2014/main" id="{7DEDA0C8-F49F-4407-94C7-3F7638BF7430}"/>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S = {0,1}</a:t>
            </a:r>
          </a:p>
          <a:p>
            <a:pPr algn="ctr"/>
            <a:r>
              <a:rPr lang="en-CA" sz="3200" dirty="0">
                <a:solidFill>
                  <a:prstClr val="black"/>
                </a:solidFill>
                <a:latin typeface="Segoe UI Light (Headings)"/>
              </a:rPr>
              <a:t>§ = – (negation)</a:t>
            </a:r>
          </a:p>
          <a:p>
            <a:pPr algn="ctr"/>
            <a:endParaRPr lang="en-CA" sz="3200" dirty="0">
              <a:solidFill>
                <a:prstClr val="black"/>
              </a:solidFill>
              <a:latin typeface="Segoe UI Light (Headings)"/>
            </a:endParaRPr>
          </a:p>
          <a:p>
            <a:pPr algn="ctr"/>
            <a:r>
              <a:rPr lang="en-CA" sz="3200" dirty="0">
                <a:solidFill>
                  <a:prstClr val="black"/>
                </a:solidFill>
                <a:latin typeface="Segoe UI Light (Headings)"/>
              </a:rPr>
              <a:t>S is NOT closed with respect to – for (–1)</a:t>
            </a:r>
            <a:r>
              <a:rPr lang="en-US" sz="3200" dirty="0">
                <a:solidFill>
                  <a:prstClr val="black"/>
                </a:solidFill>
                <a:latin typeface="Segoe UI Light (Headings)"/>
              </a:rPr>
              <a:t>∉S</a:t>
            </a:r>
            <a:endParaRPr lang="en-CA" sz="3200" dirty="0">
              <a:solidFill>
                <a:prstClr val="black"/>
              </a:solidFill>
              <a:latin typeface="Segoe UI Light (Headings)"/>
            </a:endParaRPr>
          </a:p>
        </p:txBody>
      </p:sp>
    </p:spTree>
    <p:extLst>
      <p:ext uri="{BB962C8B-B14F-4D97-AF65-F5344CB8AC3E}">
        <p14:creationId xmlns:p14="http://schemas.microsoft.com/office/powerpoint/2010/main" val="2039140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II. Commutative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88E2E87-05BF-4F92-BD74-EF638D7BFF10}"/>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A </a:t>
                </a:r>
                <a:r>
                  <a:rPr lang="en-CA" sz="3200" dirty="0">
                    <a:solidFill>
                      <a:prstClr val="black"/>
                    </a:solidFill>
                    <a:highlight>
                      <a:srgbClr val="FFFF00"/>
                    </a:highlight>
                    <a:latin typeface="Segoe UI Light (Headings)"/>
                  </a:rPr>
                  <a:t>binary</a:t>
                </a:r>
                <a:r>
                  <a:rPr lang="en-CA" sz="3200" dirty="0">
                    <a:solidFill>
                      <a:prstClr val="black"/>
                    </a:solidFill>
                    <a:latin typeface="Segoe UI Light (Headings)"/>
                  </a:rPr>
                  <a:t> operator § on a set S is commutative </a:t>
                </a:r>
                <a:r>
                  <a:rPr lang="en-CA" sz="3200" dirty="0" err="1">
                    <a:solidFill>
                      <a:prstClr val="black"/>
                    </a:solidFill>
                    <a:latin typeface="Segoe UI Light (Headings)"/>
                  </a:rPr>
                  <a:t>iff</a:t>
                </a:r>
                <a:r>
                  <a:rPr lang="en-CA" sz="3200" dirty="0">
                    <a:solidFill>
                      <a:prstClr val="black"/>
                    </a:solidFill>
                    <a:latin typeface="Segoe UI Light (Headings)"/>
                  </a:rPr>
                  <a:t> for </a:t>
                </a:r>
                <a:r>
                  <a:rPr lang="en-CA" sz="3200" dirty="0">
                    <a:solidFill>
                      <a:prstClr val="black"/>
                    </a:solidFill>
                    <a:highlight>
                      <a:srgbClr val="FFFF00"/>
                    </a:highlight>
                    <a:latin typeface="Segoe UI Light (Headings)"/>
                  </a:rPr>
                  <a:t>all</a:t>
                </a:r>
                <a:r>
                  <a:rPr lang="en-CA" sz="3200" dirty="0">
                    <a:solidFill>
                      <a:prstClr val="black"/>
                    </a:solidFill>
                    <a:latin typeface="Segoe UI Light (Headings)"/>
                  </a:rPr>
                  <a:t> </a:t>
                </a:r>
                <a:r>
                  <a:rPr lang="en-CA" sz="3200" dirty="0" err="1">
                    <a:solidFill>
                      <a:prstClr val="black"/>
                    </a:solidFill>
                    <a:latin typeface="Segoe UI Light (Headings)"/>
                  </a:rPr>
                  <a:t>x,y</a:t>
                </a:r>
                <a:r>
                  <a:rPr lang="en-CA" sz="3200" dirty="0">
                    <a:solidFill>
                      <a:prstClr val="black"/>
                    </a:solidFill>
                    <a:latin typeface="Segoe UI Light (Headings)"/>
                  </a:rPr>
                  <a:t> </a:t>
                </a:r>
                <a14:m>
                  <m:oMath xmlns:m="http://schemas.openxmlformats.org/officeDocument/2006/math">
                    <m:r>
                      <a:rPr lang="en-CA" sz="3200" i="1" dirty="0" smtClean="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 S:</a:t>
                </a:r>
              </a:p>
              <a:p>
                <a:pPr algn="ctr"/>
                <a:r>
                  <a:rPr lang="en-CA" sz="3200" dirty="0">
                    <a:solidFill>
                      <a:prstClr val="black"/>
                    </a:solidFill>
                    <a:latin typeface="Segoe UI Light (Headings)"/>
                  </a:rPr>
                  <a:t>x § y = y § x</a:t>
                </a:r>
              </a:p>
              <a:p>
                <a:pPr algn="ctr"/>
                <a:endParaRPr lang="en-CA" sz="3200" dirty="0">
                  <a:solidFill>
                    <a:prstClr val="black"/>
                  </a:solidFill>
                  <a:latin typeface="Segoe UI Light (Headings)"/>
                </a:endParaRPr>
              </a:p>
              <a:p>
                <a:pPr algn="ctr"/>
                <a:r>
                  <a:rPr lang="en-CA" sz="3200" dirty="0">
                    <a:solidFill>
                      <a:prstClr val="black"/>
                    </a:solidFill>
                    <a:latin typeface="Segoe UI Light (Headings)"/>
                  </a:rPr>
                  <a:t>(x § y may or may not be in S) </a:t>
                </a:r>
              </a:p>
            </p:txBody>
          </p:sp>
        </mc:Choice>
        <mc:Fallback xmlns="">
          <p:sp>
            <p:nvSpPr>
              <p:cNvPr id="6" name="Rectangle 5">
                <a:extLst>
                  <a:ext uri="{FF2B5EF4-FFF2-40B4-BE49-F238E27FC236}">
                    <a16:creationId xmlns:a16="http://schemas.microsoft.com/office/drawing/2014/main" id="{E88E2E87-05BF-4F92-BD74-EF638D7BFF10}"/>
                  </a:ext>
                </a:extLst>
              </p:cNvPr>
              <p:cNvSpPr>
                <a:spLocks noRot="1" noChangeAspect="1" noMove="1" noResize="1" noEditPoints="1" noAdjustHandles="1" noChangeArrowheads="1" noChangeShapeType="1" noTextEdit="1"/>
              </p:cNvSpPr>
              <p:nvPr/>
            </p:nvSpPr>
            <p:spPr>
              <a:xfrm>
                <a:off x="0" y="4575536"/>
                <a:ext cx="12192000" cy="2062103"/>
              </a:xfrm>
              <a:prstGeom prst="rect">
                <a:avLst/>
              </a:prstGeom>
              <a:blipFill>
                <a:blip r:embed="rId2"/>
                <a:stretch>
                  <a:fillRect t="-3846" b="-8876"/>
                </a:stretch>
              </a:blipFill>
            </p:spPr>
            <p:txBody>
              <a:bodyPr/>
              <a:lstStyle/>
              <a:p>
                <a:r>
                  <a:rPr lang="en-US">
                    <a:noFill/>
                  </a:rPr>
                  <a:t> </a:t>
                </a:r>
              </a:p>
            </p:txBody>
          </p:sp>
        </mc:Fallback>
      </mc:AlternateContent>
    </p:spTree>
    <p:extLst>
      <p:ext uri="{BB962C8B-B14F-4D97-AF65-F5344CB8AC3E}">
        <p14:creationId xmlns:p14="http://schemas.microsoft.com/office/powerpoint/2010/main" val="238448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5D96E30-5304-46DE-838C-123EA69484E4}"/>
                  </a:ext>
                </a:extLst>
              </p:cNvPr>
              <p:cNvSpPr/>
              <p:nvPr/>
            </p:nvSpPr>
            <p:spPr>
              <a:xfrm>
                <a:off x="1241905" y="2384595"/>
                <a:ext cx="9708190" cy="1773049"/>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5400" dirty="0">
                    <a:solidFill>
                      <a:prstClr val="black"/>
                    </a:solidFill>
                    <a:latin typeface="Segoe UI Light (Headings)"/>
                  </a:rPr>
                  <a:t>Solution 2: logic circuit</a:t>
                </a:r>
                <a:endParaRPr kumimoji="0" lang="en-CA" sz="5400" b="0" i="0" u="none" strike="noStrike" kern="1200" spc="0" normalizeH="0" baseline="0" noProof="0" dirty="0">
                  <a:ln>
                    <a:noFill/>
                  </a:ln>
                  <a:solidFill>
                    <a:prstClr val="black"/>
                  </a:solidFill>
                  <a:effectLst/>
                  <a:uLnTx/>
                  <a:uFillTx/>
                  <a:latin typeface="Segoe UI Light (Headings)"/>
                  <a:ea typeface="+mn-ea"/>
                  <a:cs typeface="+mn-cs"/>
                </a:endParaRPr>
              </a:p>
              <a:p>
                <a:pPr lvl="0" algn="ctr" defTabSz="457200">
                  <a:defRPr/>
                </a:pPr>
                <a14:m>
                  <m:oMathPara xmlns:m="http://schemas.openxmlformats.org/officeDocument/2006/math">
                    <m:oMathParaPr>
                      <m:jc m:val="centerGroup"/>
                    </m:oMathParaPr>
                    <m:oMath xmlns:m="http://schemas.openxmlformats.org/officeDocument/2006/math">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 </m:t>
                      </m:r>
                      <m:sSup>
                        <m:sSupPr>
                          <m:ctrlP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lang="en-CA" sz="5400" i="1" dirty="0">
                              <a:solidFill>
                                <a:prstClr val="black"/>
                              </a:solidFill>
                              <a:latin typeface="Cambria Math" panose="02040503050406030204" pitchFamily="18" charset="0"/>
                              <a:ea typeface="Cambria Math" panose="02040503050406030204" pitchFamily="18" charset="0"/>
                            </a:rPr>
                            <m:t>≥</m:t>
                          </m:r>
                        </m:e>
                        <m:sup>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m:t>
                          </m:r>
                        </m:sup>
                      </m:sSup>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𝑦</m:t>
                      </m:r>
                    </m:oMath>
                  </m:oMathPara>
                </a14:m>
                <a:endParaRPr kumimoji="0" lang="en-CA" sz="5400" b="0" i="0" u="none" strike="noStrike" kern="1200" spc="0" normalizeH="0" baseline="0" noProof="0" dirty="0">
                  <a:ln>
                    <a:noFill/>
                  </a:ln>
                  <a:solidFill>
                    <a:prstClr val="black"/>
                  </a:solidFill>
                  <a:effectLst/>
                  <a:uLnTx/>
                  <a:uFillTx/>
                  <a:latin typeface="Segoe UI Light (Headings)"/>
                  <a:ea typeface="+mn-ea"/>
                  <a:cs typeface="+mn-cs"/>
                </a:endParaRPr>
              </a:p>
            </p:txBody>
          </p:sp>
        </mc:Choice>
        <mc:Fallback xmlns="">
          <p:sp>
            <p:nvSpPr>
              <p:cNvPr id="4" name="Rectangle 3">
                <a:extLst>
                  <a:ext uri="{FF2B5EF4-FFF2-40B4-BE49-F238E27FC236}">
                    <a16:creationId xmlns:a16="http://schemas.microsoft.com/office/drawing/2014/main" id="{85D96E30-5304-46DE-838C-123EA69484E4}"/>
                  </a:ext>
                </a:extLst>
              </p:cNvPr>
              <p:cNvSpPr>
                <a:spLocks noRot="1" noChangeAspect="1" noMove="1" noResize="1" noEditPoints="1" noAdjustHandles="1" noChangeArrowheads="1" noChangeShapeType="1" noTextEdit="1"/>
              </p:cNvSpPr>
              <p:nvPr/>
            </p:nvSpPr>
            <p:spPr>
              <a:xfrm>
                <a:off x="1241905" y="2384595"/>
                <a:ext cx="9708190" cy="1773049"/>
              </a:xfrm>
              <a:prstGeom prst="rect">
                <a:avLst/>
              </a:prstGeom>
              <a:blipFill>
                <a:blip r:embed="rId2"/>
                <a:stretch>
                  <a:fillRect l="-3264" t="-9220" b="-15603"/>
                </a:stretch>
              </a:blipFill>
            </p:spPr>
            <p:txBody>
              <a:bodyPr/>
              <a:lstStyle/>
              <a:p>
                <a:r>
                  <a:rPr lang="en-US">
                    <a:noFill/>
                  </a:rPr>
                  <a:t> </a:t>
                </a:r>
              </a:p>
            </p:txBody>
          </p:sp>
        </mc:Fallback>
      </mc:AlternateContent>
    </p:spTree>
    <p:extLst>
      <p:ext uri="{BB962C8B-B14F-4D97-AF65-F5344CB8AC3E}">
        <p14:creationId xmlns:p14="http://schemas.microsoft.com/office/powerpoint/2010/main" val="3601816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II. Commutative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
        <p:nvSpPr>
          <p:cNvPr id="7" name="Rectangle 6">
            <a:extLst>
              <a:ext uri="{FF2B5EF4-FFF2-40B4-BE49-F238E27FC236}">
                <a16:creationId xmlns:a16="http://schemas.microsoft.com/office/drawing/2014/main" id="{F5493330-9F24-4241-B209-2BCD5EC12A53}"/>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S = {…, -2,-1,0,1,2,…}</a:t>
            </a:r>
          </a:p>
          <a:p>
            <a:pPr algn="ctr"/>
            <a:r>
              <a:rPr lang="en-CA" sz="3200" dirty="0">
                <a:solidFill>
                  <a:prstClr val="black"/>
                </a:solidFill>
                <a:latin typeface="Segoe UI Light (Headings)"/>
              </a:rPr>
              <a:t>§ = + (addition), × (multiplication)</a:t>
            </a:r>
          </a:p>
          <a:p>
            <a:pPr algn="ctr"/>
            <a:endParaRPr lang="en-CA" sz="3200" dirty="0">
              <a:solidFill>
                <a:prstClr val="black"/>
              </a:solidFill>
              <a:latin typeface="Segoe UI Light (Headings)"/>
            </a:endParaRPr>
          </a:p>
          <a:p>
            <a:pPr algn="ctr"/>
            <a:r>
              <a:rPr lang="en-CA" sz="3200" dirty="0">
                <a:solidFill>
                  <a:prstClr val="black"/>
                </a:solidFill>
                <a:latin typeface="Segoe UI Light (Headings)"/>
              </a:rPr>
              <a:t>+ and × are commutative on S for </a:t>
            </a:r>
            <a:r>
              <a:rPr lang="en-CA" sz="3200" dirty="0" err="1">
                <a:solidFill>
                  <a:prstClr val="black"/>
                </a:solidFill>
                <a:latin typeface="Segoe UI Light (Headings)"/>
              </a:rPr>
              <a:t>x+y</a:t>
            </a:r>
            <a:r>
              <a:rPr lang="en-CA" sz="3200" dirty="0">
                <a:solidFill>
                  <a:prstClr val="black"/>
                </a:solidFill>
                <a:latin typeface="Segoe UI Light (Headings)"/>
              </a:rPr>
              <a:t>=</a:t>
            </a:r>
            <a:r>
              <a:rPr lang="en-CA" sz="3200" dirty="0" err="1">
                <a:solidFill>
                  <a:prstClr val="black"/>
                </a:solidFill>
                <a:latin typeface="Segoe UI Light (Headings)"/>
              </a:rPr>
              <a:t>y+x</a:t>
            </a:r>
            <a:r>
              <a:rPr lang="en-CA" sz="3200" dirty="0">
                <a:solidFill>
                  <a:prstClr val="black"/>
                </a:solidFill>
                <a:latin typeface="Segoe UI Light (Headings)"/>
              </a:rPr>
              <a:t> and </a:t>
            </a:r>
            <a:r>
              <a:rPr lang="en-CA" sz="3200" dirty="0" err="1">
                <a:solidFill>
                  <a:prstClr val="black"/>
                </a:solidFill>
                <a:latin typeface="Segoe UI Light (Headings)"/>
              </a:rPr>
              <a:t>x×y</a:t>
            </a:r>
            <a:r>
              <a:rPr lang="en-CA" sz="3200" dirty="0">
                <a:solidFill>
                  <a:prstClr val="black"/>
                </a:solidFill>
                <a:latin typeface="Segoe UI Light (Headings)"/>
              </a:rPr>
              <a:t>=</a:t>
            </a:r>
            <a:r>
              <a:rPr lang="en-CA" sz="3200" dirty="0" err="1">
                <a:solidFill>
                  <a:prstClr val="black"/>
                </a:solidFill>
                <a:latin typeface="Segoe UI Light (Headings)"/>
              </a:rPr>
              <a:t>y×x</a:t>
            </a:r>
            <a:endParaRPr lang="en-CA" sz="3200" dirty="0">
              <a:solidFill>
                <a:prstClr val="black"/>
              </a:solidFill>
              <a:latin typeface="Segoe UI Light (Headings)"/>
            </a:endParaRPr>
          </a:p>
        </p:txBody>
      </p:sp>
    </p:spTree>
    <p:extLst>
      <p:ext uri="{BB962C8B-B14F-4D97-AF65-F5344CB8AC3E}">
        <p14:creationId xmlns:p14="http://schemas.microsoft.com/office/powerpoint/2010/main" val="4232982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II. Commutative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
        <p:nvSpPr>
          <p:cNvPr id="7" name="Rectangle 6">
            <a:extLst>
              <a:ext uri="{FF2B5EF4-FFF2-40B4-BE49-F238E27FC236}">
                <a16:creationId xmlns:a16="http://schemas.microsoft.com/office/drawing/2014/main" id="{F5493330-9F24-4241-B209-2BCD5EC12A53}"/>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S = {…, -2,-1,0,1,2,…}</a:t>
            </a:r>
          </a:p>
          <a:p>
            <a:pPr algn="ctr"/>
            <a:r>
              <a:rPr lang="en-CA" sz="3200" dirty="0">
                <a:solidFill>
                  <a:prstClr val="black"/>
                </a:solidFill>
                <a:latin typeface="Segoe UI Light (Headings)"/>
              </a:rPr>
              <a:t>§ = - (subtraction)</a:t>
            </a:r>
          </a:p>
          <a:p>
            <a:pPr algn="ctr"/>
            <a:endParaRPr lang="en-CA" sz="3200" dirty="0">
              <a:solidFill>
                <a:prstClr val="black"/>
              </a:solidFill>
              <a:latin typeface="Segoe UI Light (Headings)"/>
            </a:endParaRPr>
          </a:p>
          <a:p>
            <a:pPr algn="ctr"/>
            <a:r>
              <a:rPr lang="en-CA" sz="3200" dirty="0">
                <a:solidFill>
                  <a:prstClr val="black"/>
                </a:solidFill>
                <a:highlight>
                  <a:srgbClr val="FFFF00"/>
                </a:highlight>
                <a:latin typeface="Segoe UI Light (Headings)"/>
              </a:rPr>
              <a:t>- is NOT commutative </a:t>
            </a:r>
            <a:r>
              <a:rPr lang="en-CA" sz="3200" dirty="0">
                <a:solidFill>
                  <a:prstClr val="black"/>
                </a:solidFill>
                <a:latin typeface="Segoe UI Light (Headings)"/>
              </a:rPr>
              <a:t>on S for </a:t>
            </a:r>
            <a:r>
              <a:rPr lang="en-CA" sz="3200" dirty="0" err="1">
                <a:solidFill>
                  <a:prstClr val="black"/>
                </a:solidFill>
                <a:latin typeface="Segoe UI Light (Headings)"/>
              </a:rPr>
              <a:t>x-y≠y-x</a:t>
            </a:r>
            <a:endParaRPr lang="en-CA" sz="3200" dirty="0">
              <a:solidFill>
                <a:prstClr val="black"/>
              </a:solidFill>
              <a:latin typeface="Segoe UI Light (Headings)"/>
            </a:endParaRPr>
          </a:p>
        </p:txBody>
      </p:sp>
    </p:spTree>
    <p:extLst>
      <p:ext uri="{BB962C8B-B14F-4D97-AF65-F5344CB8AC3E}">
        <p14:creationId xmlns:p14="http://schemas.microsoft.com/office/powerpoint/2010/main" val="4086877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II. Commutative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5493330-9F24-4241-B209-2BCD5EC12A53}"/>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S = {0,1}</a:t>
                </a:r>
              </a:p>
              <a:p>
                <a:pPr algn="ctr"/>
                <a:r>
                  <a:rPr lang="en-CA" sz="3200" dirty="0">
                    <a:solidFill>
                      <a:prstClr val="black"/>
                    </a:solidFill>
                    <a:latin typeface="Segoe UI Light (Headings)"/>
                  </a:rPr>
                  <a:t>§ = + (OR), × (AND), ↑ (NAND), ↓ (NOR), </a:t>
                </a:r>
                <a14:m>
                  <m:oMath xmlns:m="http://schemas.openxmlformats.org/officeDocument/2006/math">
                    <m:r>
                      <a:rPr lang="en-CA" sz="3200" i="1" smtClean="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 (XOR), </a:t>
                </a:r>
                <a14:m>
                  <m:oMath xmlns:m="http://schemas.openxmlformats.org/officeDocument/2006/math">
                    <m:r>
                      <a:rPr lang="en-CA" sz="3200" i="1" smtClean="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 (XNOR)</a:t>
                </a:r>
              </a:p>
              <a:p>
                <a:pPr algn="ctr"/>
                <a:endParaRPr lang="en-CA" sz="3200" dirty="0">
                  <a:solidFill>
                    <a:prstClr val="black"/>
                  </a:solidFill>
                  <a:latin typeface="Segoe UI Light (Headings)"/>
                </a:endParaRPr>
              </a:p>
              <a:p>
                <a:pPr algn="ctr"/>
                <a:r>
                  <a:rPr lang="en-CA" sz="3200" dirty="0">
                    <a:solidFill>
                      <a:prstClr val="black"/>
                    </a:solidFill>
                    <a:latin typeface="Segoe UI Light (Headings)"/>
                  </a:rPr>
                  <a:t>All are commutative on S for x § y=y § x</a:t>
                </a:r>
              </a:p>
            </p:txBody>
          </p:sp>
        </mc:Choice>
        <mc:Fallback xmlns="">
          <p:sp>
            <p:nvSpPr>
              <p:cNvPr id="7" name="Rectangle 6">
                <a:extLst>
                  <a:ext uri="{FF2B5EF4-FFF2-40B4-BE49-F238E27FC236}">
                    <a16:creationId xmlns:a16="http://schemas.microsoft.com/office/drawing/2014/main" id="{F5493330-9F24-4241-B209-2BCD5EC12A53}"/>
                  </a:ext>
                </a:extLst>
              </p:cNvPr>
              <p:cNvSpPr>
                <a:spLocks noRot="1" noChangeAspect="1" noMove="1" noResize="1" noEditPoints="1" noAdjustHandles="1" noChangeArrowheads="1" noChangeShapeType="1" noTextEdit="1"/>
              </p:cNvSpPr>
              <p:nvPr/>
            </p:nvSpPr>
            <p:spPr>
              <a:xfrm>
                <a:off x="0" y="4575536"/>
                <a:ext cx="12192000" cy="2062103"/>
              </a:xfrm>
              <a:prstGeom prst="rect">
                <a:avLst/>
              </a:prstGeom>
              <a:blipFill>
                <a:blip r:embed="rId2"/>
                <a:stretch>
                  <a:fillRect t="-3846" b="-8876"/>
                </a:stretch>
              </a:blipFill>
            </p:spPr>
            <p:txBody>
              <a:bodyPr/>
              <a:lstStyle/>
              <a:p>
                <a:r>
                  <a:rPr lang="en-US">
                    <a:noFill/>
                  </a:rPr>
                  <a:t> </a:t>
                </a:r>
              </a:p>
            </p:txBody>
          </p:sp>
        </mc:Fallback>
      </mc:AlternateContent>
    </p:spTree>
    <p:extLst>
      <p:ext uri="{BB962C8B-B14F-4D97-AF65-F5344CB8AC3E}">
        <p14:creationId xmlns:p14="http://schemas.microsoft.com/office/powerpoint/2010/main" val="2575930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III. Associative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88E2E87-05BF-4F92-BD74-EF638D7BFF10}"/>
                  </a:ext>
                </a:extLst>
              </p:cNvPr>
              <p:cNvSpPr/>
              <p:nvPr/>
            </p:nvSpPr>
            <p:spPr>
              <a:xfrm>
                <a:off x="0" y="4575536"/>
                <a:ext cx="12192000" cy="1077218"/>
              </a:xfrm>
              <a:prstGeom prst="rect">
                <a:avLst/>
              </a:prstGeom>
            </p:spPr>
            <p:txBody>
              <a:bodyPr wrap="square">
                <a:spAutoFit/>
              </a:bodyPr>
              <a:lstStyle/>
              <a:p>
                <a:pPr algn="ctr"/>
                <a:r>
                  <a:rPr lang="en-CA" sz="3200" dirty="0">
                    <a:solidFill>
                      <a:prstClr val="black"/>
                    </a:solidFill>
                    <a:latin typeface="Segoe UI Light (Headings)"/>
                  </a:rPr>
                  <a:t>A </a:t>
                </a:r>
                <a:r>
                  <a:rPr lang="en-CA" sz="3200" dirty="0">
                    <a:solidFill>
                      <a:prstClr val="black"/>
                    </a:solidFill>
                    <a:highlight>
                      <a:srgbClr val="FFFF00"/>
                    </a:highlight>
                    <a:latin typeface="Segoe UI Light (Headings)"/>
                  </a:rPr>
                  <a:t>binary</a:t>
                </a:r>
                <a:r>
                  <a:rPr lang="en-CA" sz="3200" dirty="0">
                    <a:solidFill>
                      <a:prstClr val="black"/>
                    </a:solidFill>
                    <a:latin typeface="Segoe UI Light (Headings)"/>
                  </a:rPr>
                  <a:t> operator § on a set S is associative </a:t>
                </a:r>
                <a:r>
                  <a:rPr lang="en-CA" sz="3200" dirty="0" err="1">
                    <a:solidFill>
                      <a:prstClr val="black"/>
                    </a:solidFill>
                    <a:latin typeface="Segoe UI Light (Headings)"/>
                  </a:rPr>
                  <a:t>iff</a:t>
                </a:r>
                <a:r>
                  <a:rPr lang="en-CA" sz="3200" dirty="0">
                    <a:solidFill>
                      <a:prstClr val="black"/>
                    </a:solidFill>
                    <a:latin typeface="Segoe UI Light (Headings)"/>
                  </a:rPr>
                  <a:t> for </a:t>
                </a:r>
                <a:r>
                  <a:rPr lang="en-CA" sz="3200" dirty="0">
                    <a:solidFill>
                      <a:prstClr val="black"/>
                    </a:solidFill>
                    <a:highlight>
                      <a:srgbClr val="FFFF00"/>
                    </a:highlight>
                    <a:latin typeface="Segoe UI Light (Headings)"/>
                  </a:rPr>
                  <a:t>all</a:t>
                </a:r>
                <a:r>
                  <a:rPr lang="en-CA" sz="3200" dirty="0">
                    <a:solidFill>
                      <a:prstClr val="black"/>
                    </a:solidFill>
                    <a:latin typeface="Segoe UI Light (Headings)"/>
                  </a:rPr>
                  <a:t> </a:t>
                </a:r>
                <a:r>
                  <a:rPr lang="en-CA" sz="3200" dirty="0" err="1">
                    <a:solidFill>
                      <a:prstClr val="black"/>
                    </a:solidFill>
                    <a:latin typeface="Segoe UI Light (Headings)"/>
                  </a:rPr>
                  <a:t>x,y,z</a:t>
                </a:r>
                <a:r>
                  <a:rPr lang="en-CA" sz="3200" dirty="0">
                    <a:solidFill>
                      <a:prstClr val="black"/>
                    </a:solidFill>
                    <a:latin typeface="Segoe UI Light (Headings)"/>
                  </a:rPr>
                  <a:t> </a:t>
                </a:r>
                <a14:m>
                  <m:oMath xmlns:m="http://schemas.openxmlformats.org/officeDocument/2006/math">
                    <m:r>
                      <a:rPr lang="en-CA" sz="3200" i="1" dirty="0" smtClean="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 S:</a:t>
                </a:r>
              </a:p>
              <a:p>
                <a:pPr algn="ctr"/>
                <a:r>
                  <a:rPr lang="en-CA" sz="3200" dirty="0">
                    <a:solidFill>
                      <a:prstClr val="black"/>
                    </a:solidFill>
                    <a:latin typeface="Segoe UI Light (Headings)"/>
                  </a:rPr>
                  <a:t>x § (y § z)= (x § y) § z = x § y § z</a:t>
                </a:r>
              </a:p>
            </p:txBody>
          </p:sp>
        </mc:Choice>
        <mc:Fallback xmlns="">
          <p:sp>
            <p:nvSpPr>
              <p:cNvPr id="6" name="Rectangle 5">
                <a:extLst>
                  <a:ext uri="{FF2B5EF4-FFF2-40B4-BE49-F238E27FC236}">
                    <a16:creationId xmlns:a16="http://schemas.microsoft.com/office/drawing/2014/main" id="{E88E2E87-05BF-4F92-BD74-EF638D7BFF10}"/>
                  </a:ext>
                </a:extLst>
              </p:cNvPr>
              <p:cNvSpPr>
                <a:spLocks noRot="1" noChangeAspect="1" noMove="1" noResize="1" noEditPoints="1" noAdjustHandles="1" noChangeArrowheads="1" noChangeShapeType="1" noTextEdit="1"/>
              </p:cNvSpPr>
              <p:nvPr/>
            </p:nvSpPr>
            <p:spPr>
              <a:xfrm>
                <a:off x="0" y="4575536"/>
                <a:ext cx="12192000" cy="1077218"/>
              </a:xfrm>
              <a:prstGeom prst="rect">
                <a:avLst/>
              </a:prstGeom>
              <a:blipFill>
                <a:blip r:embed="rId2"/>
                <a:stretch>
                  <a:fillRect t="-7386" b="-18182"/>
                </a:stretch>
              </a:blipFill>
            </p:spPr>
            <p:txBody>
              <a:bodyPr/>
              <a:lstStyle/>
              <a:p>
                <a:r>
                  <a:rPr lang="en-US">
                    <a:noFill/>
                  </a:rPr>
                  <a:t> </a:t>
                </a:r>
              </a:p>
            </p:txBody>
          </p:sp>
        </mc:Fallback>
      </mc:AlternateContent>
    </p:spTree>
    <p:extLst>
      <p:ext uri="{BB962C8B-B14F-4D97-AF65-F5344CB8AC3E}">
        <p14:creationId xmlns:p14="http://schemas.microsoft.com/office/powerpoint/2010/main" val="2034400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III. Associative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
        <p:nvSpPr>
          <p:cNvPr id="7" name="Rectangle 6">
            <a:extLst>
              <a:ext uri="{FF2B5EF4-FFF2-40B4-BE49-F238E27FC236}">
                <a16:creationId xmlns:a16="http://schemas.microsoft.com/office/drawing/2014/main" id="{F5493330-9F24-4241-B209-2BCD5EC12A53}"/>
              </a:ext>
            </a:extLst>
          </p:cNvPr>
          <p:cNvSpPr/>
          <p:nvPr/>
        </p:nvSpPr>
        <p:spPr>
          <a:xfrm>
            <a:off x="0" y="4575536"/>
            <a:ext cx="12192000" cy="2308324"/>
          </a:xfrm>
          <a:prstGeom prst="rect">
            <a:avLst/>
          </a:prstGeom>
        </p:spPr>
        <p:txBody>
          <a:bodyPr wrap="square">
            <a:spAutoFit/>
          </a:bodyPr>
          <a:lstStyle/>
          <a:p>
            <a:pPr algn="ctr"/>
            <a:r>
              <a:rPr lang="en-CA" sz="2800" dirty="0">
                <a:solidFill>
                  <a:prstClr val="black"/>
                </a:solidFill>
                <a:latin typeface="Segoe UI Light (Headings)"/>
              </a:rPr>
              <a:t>S = {…, -2,-1,0,1,2,…}</a:t>
            </a:r>
          </a:p>
          <a:p>
            <a:pPr algn="ctr"/>
            <a:r>
              <a:rPr lang="en-CA" sz="2800" dirty="0">
                <a:solidFill>
                  <a:prstClr val="black"/>
                </a:solidFill>
                <a:latin typeface="Segoe UI Light (Headings)"/>
              </a:rPr>
              <a:t>§ = + (addition), × (multiplication), - (subtraction)</a:t>
            </a:r>
          </a:p>
          <a:p>
            <a:pPr algn="ctr"/>
            <a:r>
              <a:rPr lang="en-CA" sz="2800" dirty="0">
                <a:solidFill>
                  <a:prstClr val="black"/>
                </a:solidFill>
                <a:latin typeface="Segoe UI Light (Headings)"/>
              </a:rPr>
              <a:t>+, -, × are associative on S for </a:t>
            </a:r>
          </a:p>
          <a:p>
            <a:pPr algn="ctr"/>
            <a:r>
              <a:rPr lang="en-CA" sz="2800" dirty="0">
                <a:solidFill>
                  <a:prstClr val="black"/>
                </a:solidFill>
                <a:latin typeface="Segoe UI Light (Headings)"/>
              </a:rPr>
              <a:t>x±(</a:t>
            </a:r>
            <a:r>
              <a:rPr lang="en-CA" sz="2800" dirty="0" err="1">
                <a:solidFill>
                  <a:prstClr val="black"/>
                </a:solidFill>
                <a:latin typeface="Segoe UI Light (Headings)"/>
              </a:rPr>
              <a:t>y±z</a:t>
            </a:r>
            <a:r>
              <a:rPr lang="en-CA" sz="2800" dirty="0">
                <a:solidFill>
                  <a:prstClr val="black"/>
                </a:solidFill>
                <a:latin typeface="Segoe UI Light (Headings)"/>
              </a:rPr>
              <a:t>)=(</a:t>
            </a:r>
            <a:r>
              <a:rPr lang="en-CA" sz="2800" dirty="0" err="1">
                <a:solidFill>
                  <a:prstClr val="black"/>
                </a:solidFill>
                <a:latin typeface="Segoe UI Light (Headings)"/>
              </a:rPr>
              <a:t>x±y</a:t>
            </a:r>
            <a:r>
              <a:rPr lang="en-CA" sz="2800" dirty="0">
                <a:solidFill>
                  <a:prstClr val="black"/>
                </a:solidFill>
                <a:latin typeface="Segoe UI Light (Headings)"/>
              </a:rPr>
              <a:t>) ±z=</a:t>
            </a:r>
            <a:r>
              <a:rPr lang="en-CA" sz="2800" dirty="0" err="1">
                <a:solidFill>
                  <a:prstClr val="black"/>
                </a:solidFill>
                <a:latin typeface="Segoe UI Light (Headings)"/>
              </a:rPr>
              <a:t>x±y±z</a:t>
            </a:r>
            <a:r>
              <a:rPr lang="en-CA" sz="2800" dirty="0">
                <a:solidFill>
                  <a:prstClr val="black"/>
                </a:solidFill>
                <a:latin typeface="Segoe UI Light (Headings)"/>
              </a:rPr>
              <a:t> </a:t>
            </a:r>
          </a:p>
          <a:p>
            <a:pPr algn="ctr"/>
            <a:r>
              <a:rPr lang="en-CA" sz="2800" dirty="0">
                <a:solidFill>
                  <a:prstClr val="black"/>
                </a:solidFill>
                <a:latin typeface="Segoe UI Light (Headings)"/>
              </a:rPr>
              <a:t>x×(</a:t>
            </a:r>
            <a:r>
              <a:rPr lang="en-CA" sz="2800" dirty="0" err="1">
                <a:solidFill>
                  <a:prstClr val="black"/>
                </a:solidFill>
                <a:latin typeface="Segoe UI Light (Headings)"/>
              </a:rPr>
              <a:t>y×z</a:t>
            </a:r>
            <a:r>
              <a:rPr lang="en-CA" sz="2800" dirty="0">
                <a:solidFill>
                  <a:prstClr val="black"/>
                </a:solidFill>
                <a:latin typeface="Segoe UI Light (Headings)"/>
              </a:rPr>
              <a:t>)=(</a:t>
            </a:r>
            <a:r>
              <a:rPr lang="en-CA" sz="2800" dirty="0" err="1">
                <a:solidFill>
                  <a:prstClr val="black"/>
                </a:solidFill>
                <a:latin typeface="Segoe UI Light (Headings)"/>
              </a:rPr>
              <a:t>x×y</a:t>
            </a:r>
            <a:r>
              <a:rPr lang="en-CA" sz="2800" dirty="0">
                <a:solidFill>
                  <a:prstClr val="black"/>
                </a:solidFill>
                <a:latin typeface="Segoe UI Light (Headings)"/>
              </a:rPr>
              <a:t>)×z=</a:t>
            </a:r>
            <a:r>
              <a:rPr lang="en-CA" sz="2800" dirty="0" err="1">
                <a:solidFill>
                  <a:prstClr val="black"/>
                </a:solidFill>
                <a:latin typeface="Segoe UI Light (Headings)"/>
              </a:rPr>
              <a:t>x×y×z</a:t>
            </a:r>
            <a:endParaRPr lang="en-CA" sz="2800" dirty="0">
              <a:solidFill>
                <a:prstClr val="black"/>
              </a:solidFill>
              <a:latin typeface="Segoe UI Light (Headings)"/>
            </a:endParaRPr>
          </a:p>
        </p:txBody>
      </p:sp>
    </p:spTree>
    <p:extLst>
      <p:ext uri="{BB962C8B-B14F-4D97-AF65-F5344CB8AC3E}">
        <p14:creationId xmlns:p14="http://schemas.microsoft.com/office/powerpoint/2010/main" val="1031239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III. Associative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
        <p:nvSpPr>
          <p:cNvPr id="7" name="Rectangle 6">
            <a:extLst>
              <a:ext uri="{FF2B5EF4-FFF2-40B4-BE49-F238E27FC236}">
                <a16:creationId xmlns:a16="http://schemas.microsoft.com/office/drawing/2014/main" id="{F5493330-9F24-4241-B209-2BCD5EC12A53}"/>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S = {…, -2,-1,0,1,2,…}</a:t>
            </a:r>
          </a:p>
          <a:p>
            <a:pPr algn="ctr"/>
            <a:r>
              <a:rPr lang="en-CA" sz="3200" dirty="0">
                <a:solidFill>
                  <a:prstClr val="black"/>
                </a:solidFill>
                <a:latin typeface="Segoe UI Light (Headings)"/>
              </a:rPr>
              <a:t>§ = ^ (power)</a:t>
            </a:r>
          </a:p>
          <a:p>
            <a:pPr algn="ctr"/>
            <a:endParaRPr lang="en-CA" sz="3200" dirty="0">
              <a:solidFill>
                <a:prstClr val="black"/>
              </a:solidFill>
              <a:latin typeface="Segoe UI Light (Headings)"/>
            </a:endParaRPr>
          </a:p>
          <a:p>
            <a:pPr algn="ctr"/>
            <a:r>
              <a:rPr lang="en-CA" sz="3200" dirty="0">
                <a:solidFill>
                  <a:prstClr val="black"/>
                </a:solidFill>
                <a:highlight>
                  <a:srgbClr val="FFFF00"/>
                </a:highlight>
                <a:latin typeface="Segoe UI Light (Headings)"/>
              </a:rPr>
              <a:t>^ is NOT associative </a:t>
            </a:r>
            <a:r>
              <a:rPr lang="en-CA" sz="3200" dirty="0">
                <a:solidFill>
                  <a:prstClr val="black"/>
                </a:solidFill>
                <a:latin typeface="Segoe UI Light (Headings)"/>
              </a:rPr>
              <a:t>on S for 2^(1^3)≠(2^1)^3</a:t>
            </a:r>
          </a:p>
        </p:txBody>
      </p:sp>
    </p:spTree>
    <p:extLst>
      <p:ext uri="{BB962C8B-B14F-4D97-AF65-F5344CB8AC3E}">
        <p14:creationId xmlns:p14="http://schemas.microsoft.com/office/powerpoint/2010/main" val="1714995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III. Associative</a:t>
            </a:r>
            <a:endParaRPr kumimoji="0" lang="en-CA" sz="6600" b="0" i="0" u="none" strike="noStrike" kern="1200" cap="all" spc="0" normalizeH="0" baseline="0" noProof="0" dirty="0">
              <a:ln>
                <a:noFill/>
              </a:ln>
              <a:solidFill>
                <a:prstClr val="black"/>
              </a:solidFill>
              <a:effectLst/>
              <a:uLnTx/>
              <a:uFillTx/>
              <a:latin typeface="Segoe UI Light (Headings)"/>
              <a:ea typeface="+mn-ea"/>
              <a:cs typeface="+mn-cs"/>
            </a:endParaRPr>
          </a:p>
        </p:txBody>
      </p:sp>
      <p:sp>
        <p:nvSpPr>
          <p:cNvPr id="7" name="Rectangle 6">
            <a:extLst>
              <a:ext uri="{FF2B5EF4-FFF2-40B4-BE49-F238E27FC236}">
                <a16:creationId xmlns:a16="http://schemas.microsoft.com/office/drawing/2014/main" id="{F5493330-9F24-4241-B209-2BCD5EC12A53}"/>
              </a:ext>
            </a:extLst>
          </p:cNvPr>
          <p:cNvSpPr/>
          <p:nvPr/>
        </p:nvSpPr>
        <p:spPr>
          <a:xfrm>
            <a:off x="0" y="4575536"/>
            <a:ext cx="12192000" cy="2246769"/>
          </a:xfrm>
          <a:prstGeom prst="rect">
            <a:avLst/>
          </a:prstGeom>
        </p:spPr>
        <p:txBody>
          <a:bodyPr wrap="square">
            <a:spAutoFit/>
          </a:bodyPr>
          <a:lstStyle/>
          <a:p>
            <a:pPr algn="ctr"/>
            <a:r>
              <a:rPr lang="en-CA" sz="2800" dirty="0">
                <a:solidFill>
                  <a:prstClr val="black"/>
                </a:solidFill>
                <a:latin typeface="Segoe UI Light (Headings)"/>
              </a:rPr>
              <a:t>S = {0,1}</a:t>
            </a:r>
          </a:p>
          <a:p>
            <a:pPr algn="ctr"/>
            <a:r>
              <a:rPr lang="en-CA" sz="2800" dirty="0">
                <a:solidFill>
                  <a:prstClr val="black"/>
                </a:solidFill>
                <a:latin typeface="Segoe UI Light (Headings)"/>
              </a:rPr>
              <a:t>§ = + (OR), × (AND) </a:t>
            </a:r>
          </a:p>
          <a:p>
            <a:pPr algn="ctr"/>
            <a:r>
              <a:rPr lang="en-CA" sz="2800" dirty="0">
                <a:solidFill>
                  <a:prstClr val="black"/>
                </a:solidFill>
                <a:latin typeface="Segoe UI Light (Headings)"/>
              </a:rPr>
              <a:t>+,× are associative on S for </a:t>
            </a:r>
          </a:p>
          <a:p>
            <a:pPr algn="ctr"/>
            <a:r>
              <a:rPr lang="en-CA" sz="2800" dirty="0">
                <a:solidFill>
                  <a:prstClr val="black"/>
                </a:solidFill>
                <a:latin typeface="Segoe UI Light (Headings)"/>
              </a:rPr>
              <a:t>x+(</a:t>
            </a:r>
            <a:r>
              <a:rPr lang="en-CA" sz="2800" dirty="0" err="1">
                <a:solidFill>
                  <a:prstClr val="black"/>
                </a:solidFill>
                <a:latin typeface="Segoe UI Light (Headings)"/>
              </a:rPr>
              <a:t>y+z</a:t>
            </a:r>
            <a:r>
              <a:rPr lang="en-CA" sz="2800" dirty="0">
                <a:solidFill>
                  <a:prstClr val="black"/>
                </a:solidFill>
                <a:latin typeface="Segoe UI Light (Headings)"/>
              </a:rPr>
              <a:t>)=(</a:t>
            </a:r>
            <a:r>
              <a:rPr lang="en-CA" sz="2800" dirty="0" err="1">
                <a:solidFill>
                  <a:prstClr val="black"/>
                </a:solidFill>
                <a:latin typeface="Segoe UI Light (Headings)"/>
              </a:rPr>
              <a:t>x+y</a:t>
            </a:r>
            <a:r>
              <a:rPr lang="en-CA" sz="2800" dirty="0">
                <a:solidFill>
                  <a:prstClr val="black"/>
                </a:solidFill>
                <a:latin typeface="Segoe UI Light (Headings)"/>
              </a:rPr>
              <a:t>)+z=</a:t>
            </a:r>
            <a:r>
              <a:rPr lang="en-CA" sz="2800" dirty="0" err="1">
                <a:solidFill>
                  <a:prstClr val="black"/>
                </a:solidFill>
                <a:latin typeface="Segoe UI Light (Headings)"/>
              </a:rPr>
              <a:t>x+y+z</a:t>
            </a:r>
            <a:r>
              <a:rPr lang="en-CA" sz="2800" dirty="0">
                <a:solidFill>
                  <a:prstClr val="black"/>
                </a:solidFill>
                <a:latin typeface="Segoe UI Light (Headings)"/>
              </a:rPr>
              <a:t> </a:t>
            </a:r>
          </a:p>
          <a:p>
            <a:pPr algn="ctr"/>
            <a:r>
              <a:rPr lang="en-CA" sz="2800" dirty="0">
                <a:solidFill>
                  <a:prstClr val="black"/>
                </a:solidFill>
                <a:latin typeface="Segoe UI Light (Headings)"/>
              </a:rPr>
              <a:t>x×(</a:t>
            </a:r>
            <a:r>
              <a:rPr lang="en-CA" sz="2800" dirty="0" err="1">
                <a:solidFill>
                  <a:prstClr val="black"/>
                </a:solidFill>
                <a:latin typeface="Segoe UI Light (Headings)"/>
              </a:rPr>
              <a:t>y×z</a:t>
            </a:r>
            <a:r>
              <a:rPr lang="en-CA" sz="2800" dirty="0">
                <a:solidFill>
                  <a:prstClr val="black"/>
                </a:solidFill>
                <a:latin typeface="Segoe UI Light (Headings)"/>
              </a:rPr>
              <a:t>)=(</a:t>
            </a:r>
            <a:r>
              <a:rPr lang="en-CA" sz="2800" dirty="0" err="1">
                <a:solidFill>
                  <a:prstClr val="black"/>
                </a:solidFill>
                <a:latin typeface="Segoe UI Light (Headings)"/>
              </a:rPr>
              <a:t>x×y</a:t>
            </a:r>
            <a:r>
              <a:rPr lang="en-CA" sz="2800" dirty="0">
                <a:solidFill>
                  <a:prstClr val="black"/>
                </a:solidFill>
                <a:latin typeface="Segoe UI Light (Headings)"/>
              </a:rPr>
              <a:t>)×z=</a:t>
            </a:r>
            <a:r>
              <a:rPr lang="en-CA" sz="2800" dirty="0" err="1">
                <a:solidFill>
                  <a:prstClr val="black"/>
                </a:solidFill>
                <a:latin typeface="Segoe UI Light (Headings)"/>
              </a:rPr>
              <a:t>x×y×z</a:t>
            </a:r>
            <a:endParaRPr lang="en-CA" sz="2800" dirty="0">
              <a:solidFill>
                <a:prstClr val="black"/>
              </a:solidFill>
              <a:latin typeface="Segoe UI Light (Headings)"/>
            </a:endParaRPr>
          </a:p>
        </p:txBody>
      </p:sp>
    </p:spTree>
    <p:extLst>
      <p:ext uri="{BB962C8B-B14F-4D97-AF65-F5344CB8AC3E}">
        <p14:creationId xmlns:p14="http://schemas.microsoft.com/office/powerpoint/2010/main" val="3470359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kumimoji="0" lang="en-CA" sz="6600" b="0" i="0" u="none" strike="noStrike" kern="1200" cap="all" spc="0" normalizeH="0" baseline="0" noProof="0" dirty="0">
                <a:ln>
                  <a:noFill/>
                </a:ln>
                <a:solidFill>
                  <a:prstClr val="black"/>
                </a:solidFill>
                <a:effectLst/>
                <a:uLnTx/>
                <a:uFillTx/>
                <a:latin typeface="Segoe UI Light (Headings)"/>
                <a:ea typeface="+mn-ea"/>
                <a:cs typeface="+mn-cs"/>
              </a:rPr>
              <a:t>IV. Identity</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A170A5A-4B7C-47DC-8D0F-DAB6AD7733CA}"/>
                  </a:ext>
                </a:extLst>
              </p:cNvPr>
              <p:cNvSpPr/>
              <p:nvPr/>
            </p:nvSpPr>
            <p:spPr>
              <a:xfrm>
                <a:off x="0" y="4575536"/>
                <a:ext cx="12192000" cy="1077218"/>
              </a:xfrm>
              <a:prstGeom prst="rect">
                <a:avLst/>
              </a:prstGeom>
            </p:spPr>
            <p:txBody>
              <a:bodyPr wrap="square">
                <a:spAutoFit/>
              </a:bodyPr>
              <a:lstStyle/>
              <a:p>
                <a:pPr algn="ctr"/>
                <a:r>
                  <a:rPr lang="en-CA" sz="3200" dirty="0">
                    <a:solidFill>
                      <a:prstClr val="black"/>
                    </a:solidFill>
                    <a:highlight>
                      <a:srgbClr val="FFFF00"/>
                    </a:highlight>
                    <a:latin typeface="Segoe UI Light (Headings)"/>
                  </a:rPr>
                  <a:t>e </a:t>
                </a:r>
                <a14:m>
                  <m:oMath xmlns:m="http://schemas.openxmlformats.org/officeDocument/2006/math">
                    <m:r>
                      <a:rPr lang="en-CA" sz="3200" i="1" dirty="0">
                        <a:solidFill>
                          <a:prstClr val="black"/>
                        </a:solidFill>
                        <a:highlight>
                          <a:srgbClr val="FFFF00"/>
                        </a:highlight>
                        <a:latin typeface="Cambria Math" panose="02040503050406030204" pitchFamily="18" charset="0"/>
                        <a:ea typeface="Cambria Math" panose="02040503050406030204" pitchFamily="18" charset="0"/>
                      </a:rPr>
                      <m:t>∈</m:t>
                    </m:r>
                  </m:oMath>
                </a14:m>
                <a:r>
                  <a:rPr lang="en-CA" sz="3200" dirty="0">
                    <a:solidFill>
                      <a:prstClr val="black"/>
                    </a:solidFill>
                    <a:highlight>
                      <a:srgbClr val="FFFF00"/>
                    </a:highlight>
                    <a:latin typeface="Segoe UI Light (Headings)"/>
                  </a:rPr>
                  <a:t> S </a:t>
                </a:r>
                <a:r>
                  <a:rPr lang="en-CA" sz="3200" dirty="0">
                    <a:solidFill>
                      <a:prstClr val="black"/>
                    </a:solidFill>
                    <a:latin typeface="Segoe UI Light (Headings)"/>
                  </a:rPr>
                  <a:t>is an identity element w.r.t </a:t>
                </a:r>
                <a:r>
                  <a:rPr lang="en-CA" sz="3200" dirty="0">
                    <a:solidFill>
                      <a:prstClr val="black"/>
                    </a:solidFill>
                    <a:highlight>
                      <a:srgbClr val="FFFF00"/>
                    </a:highlight>
                    <a:latin typeface="Segoe UI Light (Headings)"/>
                  </a:rPr>
                  <a:t>binary</a:t>
                </a:r>
                <a:r>
                  <a:rPr lang="en-CA" sz="3200" dirty="0">
                    <a:solidFill>
                      <a:prstClr val="black"/>
                    </a:solidFill>
                    <a:latin typeface="Segoe UI Light (Headings)"/>
                  </a:rPr>
                  <a:t> operator § </a:t>
                </a:r>
                <a:r>
                  <a:rPr lang="en-CA" sz="3200" dirty="0" err="1">
                    <a:solidFill>
                      <a:prstClr val="black"/>
                    </a:solidFill>
                    <a:latin typeface="Segoe UI Light (Headings)"/>
                  </a:rPr>
                  <a:t>iff</a:t>
                </a:r>
                <a:r>
                  <a:rPr lang="en-CA" sz="3200" dirty="0">
                    <a:solidFill>
                      <a:prstClr val="black"/>
                    </a:solidFill>
                    <a:latin typeface="Segoe UI Light (Headings)"/>
                  </a:rPr>
                  <a:t> for </a:t>
                </a:r>
                <a:r>
                  <a:rPr lang="en-CA" sz="3200" dirty="0">
                    <a:solidFill>
                      <a:prstClr val="black"/>
                    </a:solidFill>
                    <a:highlight>
                      <a:srgbClr val="FFFF00"/>
                    </a:highlight>
                    <a:latin typeface="Segoe UI Light (Headings)"/>
                  </a:rPr>
                  <a:t>all</a:t>
                </a:r>
                <a:r>
                  <a:rPr lang="en-CA" sz="3200" dirty="0">
                    <a:solidFill>
                      <a:prstClr val="black"/>
                    </a:solidFill>
                    <a:latin typeface="Segoe UI Light (Headings)"/>
                  </a:rPr>
                  <a:t> x </a:t>
                </a:r>
                <a14:m>
                  <m:oMath xmlns:m="http://schemas.openxmlformats.org/officeDocument/2006/math">
                    <m:r>
                      <a:rPr lang="en-CA" sz="3200" i="1" dirty="0" smtClean="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 S:</a:t>
                </a:r>
              </a:p>
              <a:p>
                <a:pPr algn="ctr"/>
                <a:r>
                  <a:rPr lang="en-CA" sz="3200" dirty="0">
                    <a:solidFill>
                      <a:prstClr val="black"/>
                    </a:solidFill>
                    <a:latin typeface="Segoe UI Light (Headings)"/>
                  </a:rPr>
                  <a:t>x § e = x = e § x </a:t>
                </a:r>
              </a:p>
            </p:txBody>
          </p:sp>
        </mc:Choice>
        <mc:Fallback xmlns="">
          <p:sp>
            <p:nvSpPr>
              <p:cNvPr id="6" name="Rectangle 5">
                <a:extLst>
                  <a:ext uri="{FF2B5EF4-FFF2-40B4-BE49-F238E27FC236}">
                    <a16:creationId xmlns:a16="http://schemas.microsoft.com/office/drawing/2014/main" id="{5A170A5A-4B7C-47DC-8D0F-DAB6AD7733CA}"/>
                  </a:ext>
                </a:extLst>
              </p:cNvPr>
              <p:cNvSpPr>
                <a:spLocks noRot="1" noChangeAspect="1" noMove="1" noResize="1" noEditPoints="1" noAdjustHandles="1" noChangeArrowheads="1" noChangeShapeType="1" noTextEdit="1"/>
              </p:cNvSpPr>
              <p:nvPr/>
            </p:nvSpPr>
            <p:spPr>
              <a:xfrm>
                <a:off x="0" y="4575536"/>
                <a:ext cx="12192000" cy="1077218"/>
              </a:xfrm>
              <a:prstGeom prst="rect">
                <a:avLst/>
              </a:prstGeom>
              <a:blipFill>
                <a:blip r:embed="rId2"/>
                <a:stretch>
                  <a:fillRect t="-7059" b="-18824"/>
                </a:stretch>
              </a:blipFill>
            </p:spPr>
            <p:txBody>
              <a:bodyPr/>
              <a:lstStyle/>
              <a:p>
                <a:r>
                  <a:rPr lang="en-US">
                    <a:noFill/>
                  </a:rPr>
                  <a:t> </a:t>
                </a:r>
              </a:p>
            </p:txBody>
          </p:sp>
        </mc:Fallback>
      </mc:AlternateContent>
    </p:spTree>
    <p:extLst>
      <p:ext uri="{BB962C8B-B14F-4D97-AF65-F5344CB8AC3E}">
        <p14:creationId xmlns:p14="http://schemas.microsoft.com/office/powerpoint/2010/main" val="2086845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IV. Identity</a:t>
            </a:r>
          </a:p>
        </p:txBody>
      </p:sp>
      <p:sp>
        <p:nvSpPr>
          <p:cNvPr id="7" name="Rectangle 6">
            <a:extLst>
              <a:ext uri="{FF2B5EF4-FFF2-40B4-BE49-F238E27FC236}">
                <a16:creationId xmlns:a16="http://schemas.microsoft.com/office/drawing/2014/main" id="{F5493330-9F24-4241-B209-2BCD5EC12A53}"/>
              </a:ext>
            </a:extLst>
          </p:cNvPr>
          <p:cNvSpPr/>
          <p:nvPr/>
        </p:nvSpPr>
        <p:spPr>
          <a:xfrm>
            <a:off x="0" y="4575536"/>
            <a:ext cx="12192000" cy="2246769"/>
          </a:xfrm>
          <a:prstGeom prst="rect">
            <a:avLst/>
          </a:prstGeom>
        </p:spPr>
        <p:txBody>
          <a:bodyPr wrap="square">
            <a:spAutoFit/>
          </a:bodyPr>
          <a:lstStyle/>
          <a:p>
            <a:pPr algn="ctr"/>
            <a:r>
              <a:rPr lang="en-CA" sz="2800" dirty="0">
                <a:solidFill>
                  <a:prstClr val="black"/>
                </a:solidFill>
                <a:latin typeface="Segoe UI Light (Headings)"/>
              </a:rPr>
              <a:t>S = {…, -2,-1,0,1,2,…}</a:t>
            </a:r>
          </a:p>
          <a:p>
            <a:pPr algn="ctr"/>
            <a:r>
              <a:rPr lang="en-CA" sz="2800" dirty="0">
                <a:solidFill>
                  <a:prstClr val="black"/>
                </a:solidFill>
                <a:latin typeface="Segoe UI Light (Headings)"/>
              </a:rPr>
              <a:t>§ = + (addition), × (multiplication)</a:t>
            </a:r>
          </a:p>
          <a:p>
            <a:pPr algn="ctr"/>
            <a:endParaRPr lang="en-CA" sz="2800" dirty="0">
              <a:solidFill>
                <a:prstClr val="black"/>
              </a:solidFill>
              <a:latin typeface="Segoe UI Light (Headings)"/>
            </a:endParaRPr>
          </a:p>
          <a:p>
            <a:pPr algn="ctr"/>
            <a:r>
              <a:rPr lang="en-CA" sz="2800" dirty="0">
                <a:solidFill>
                  <a:prstClr val="black"/>
                </a:solidFill>
                <a:latin typeface="Segoe UI Light (Headings)"/>
              </a:rPr>
              <a:t>e</a:t>
            </a:r>
            <a:r>
              <a:rPr lang="en-CA" sz="2800" baseline="-25000" dirty="0">
                <a:solidFill>
                  <a:prstClr val="black"/>
                </a:solidFill>
                <a:latin typeface="Segoe UI Light (Headings)"/>
              </a:rPr>
              <a:t>+</a:t>
            </a:r>
            <a:r>
              <a:rPr lang="en-CA" sz="2800" dirty="0">
                <a:solidFill>
                  <a:prstClr val="black"/>
                </a:solidFill>
                <a:latin typeface="Segoe UI Light (Headings)"/>
              </a:rPr>
              <a:t>= 0 : x+0=0+x=x </a:t>
            </a:r>
            <a:endParaRPr lang="en-CA" sz="2800" baseline="-25000" dirty="0">
              <a:solidFill>
                <a:prstClr val="black"/>
              </a:solidFill>
              <a:latin typeface="Segoe UI Light (Headings)"/>
            </a:endParaRPr>
          </a:p>
          <a:p>
            <a:pPr algn="ctr"/>
            <a:r>
              <a:rPr lang="en-CA" sz="2800" dirty="0">
                <a:solidFill>
                  <a:prstClr val="black"/>
                </a:solidFill>
                <a:latin typeface="Segoe UI Light (Headings)"/>
              </a:rPr>
              <a:t>e</a:t>
            </a:r>
            <a:r>
              <a:rPr lang="en-CA" sz="2800" baseline="-25000" dirty="0">
                <a:solidFill>
                  <a:prstClr val="black"/>
                </a:solidFill>
                <a:latin typeface="Segoe UI Light (Headings)"/>
              </a:rPr>
              <a:t>×</a:t>
            </a:r>
            <a:r>
              <a:rPr lang="en-CA" sz="2800" dirty="0">
                <a:solidFill>
                  <a:prstClr val="black"/>
                </a:solidFill>
                <a:latin typeface="Segoe UI Light (Headings)"/>
              </a:rPr>
              <a:t>= 1 : x×1=1×x=x</a:t>
            </a:r>
          </a:p>
        </p:txBody>
      </p:sp>
    </p:spTree>
    <p:extLst>
      <p:ext uri="{BB962C8B-B14F-4D97-AF65-F5344CB8AC3E}">
        <p14:creationId xmlns:p14="http://schemas.microsoft.com/office/powerpoint/2010/main" val="1433777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IV. Identity</a:t>
            </a:r>
          </a:p>
        </p:txBody>
      </p:sp>
      <p:sp>
        <p:nvSpPr>
          <p:cNvPr id="7" name="Rectangle 6">
            <a:extLst>
              <a:ext uri="{FF2B5EF4-FFF2-40B4-BE49-F238E27FC236}">
                <a16:creationId xmlns:a16="http://schemas.microsoft.com/office/drawing/2014/main" id="{F5493330-9F24-4241-B209-2BCD5EC12A53}"/>
              </a:ext>
            </a:extLst>
          </p:cNvPr>
          <p:cNvSpPr/>
          <p:nvPr/>
        </p:nvSpPr>
        <p:spPr>
          <a:xfrm>
            <a:off x="0" y="4575536"/>
            <a:ext cx="12192000" cy="2246769"/>
          </a:xfrm>
          <a:prstGeom prst="rect">
            <a:avLst/>
          </a:prstGeom>
        </p:spPr>
        <p:txBody>
          <a:bodyPr wrap="square">
            <a:spAutoFit/>
          </a:bodyPr>
          <a:lstStyle/>
          <a:p>
            <a:pPr algn="ctr"/>
            <a:r>
              <a:rPr lang="en-CA" sz="2800" dirty="0">
                <a:solidFill>
                  <a:prstClr val="black"/>
                </a:solidFill>
                <a:latin typeface="Segoe UI Light (Headings)"/>
              </a:rPr>
              <a:t>S = {…, -2,-1,0,1,2,…}</a:t>
            </a:r>
          </a:p>
          <a:p>
            <a:pPr algn="ctr"/>
            <a:r>
              <a:rPr lang="en-CA" sz="2800" dirty="0">
                <a:solidFill>
                  <a:prstClr val="black"/>
                </a:solidFill>
                <a:latin typeface="Segoe UI Light (Headings)"/>
              </a:rPr>
              <a:t>§ = - (subtraction)</a:t>
            </a:r>
          </a:p>
          <a:p>
            <a:pPr algn="ctr"/>
            <a:r>
              <a:rPr lang="en-CA" sz="2800" dirty="0">
                <a:solidFill>
                  <a:prstClr val="black"/>
                </a:solidFill>
                <a:latin typeface="Segoe UI Light (Headings)"/>
              </a:rPr>
              <a:t>e = 0</a:t>
            </a:r>
          </a:p>
          <a:p>
            <a:pPr algn="ctr"/>
            <a:r>
              <a:rPr lang="en-CA" sz="2800" dirty="0">
                <a:solidFill>
                  <a:prstClr val="black"/>
                </a:solidFill>
                <a:highlight>
                  <a:srgbClr val="FFFF00"/>
                </a:highlight>
                <a:latin typeface="Segoe UI Light (Headings)"/>
              </a:rPr>
              <a:t>x-0≠0-x≠x</a:t>
            </a:r>
          </a:p>
          <a:p>
            <a:pPr algn="ctr"/>
            <a:r>
              <a:rPr lang="en-CA" sz="2800" dirty="0">
                <a:solidFill>
                  <a:prstClr val="black"/>
                </a:solidFill>
                <a:highlight>
                  <a:srgbClr val="FFFF00"/>
                </a:highlight>
                <a:latin typeface="Segoe UI Light (Headings)"/>
              </a:rPr>
              <a:t>NO identity element for – (subtraction) in S</a:t>
            </a:r>
          </a:p>
        </p:txBody>
      </p:sp>
    </p:spTree>
    <p:extLst>
      <p:ext uri="{BB962C8B-B14F-4D97-AF65-F5344CB8AC3E}">
        <p14:creationId xmlns:p14="http://schemas.microsoft.com/office/powerpoint/2010/main" val="1229163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5D96E30-5304-46DE-838C-123EA69484E4}"/>
                  </a:ext>
                </a:extLst>
              </p:cNvPr>
              <p:cNvSpPr/>
              <p:nvPr/>
            </p:nvSpPr>
            <p:spPr>
              <a:xfrm>
                <a:off x="1251449" y="1983293"/>
                <a:ext cx="9708190" cy="260404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5400" dirty="0">
                    <a:solidFill>
                      <a:prstClr val="black"/>
                    </a:solidFill>
                    <a:latin typeface="Segoe UI Light (Headings)"/>
                  </a:rPr>
                  <a:t>Solution 2: logic circuit</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CA" sz="5400" b="0" i="0" u="none" strike="noStrike" kern="1200" spc="0" normalizeH="0" baseline="0" noProof="0" dirty="0">
                    <a:ln>
                      <a:noFill/>
                    </a:ln>
                    <a:solidFill>
                      <a:prstClr val="black"/>
                    </a:solidFill>
                    <a:effectLst/>
                    <a:uLnTx/>
                    <a:uFillTx/>
                    <a:latin typeface="Segoe UI Light (Headings)"/>
                    <a:ea typeface="+mn-ea"/>
                    <a:cs typeface="+mn-cs"/>
                  </a:rPr>
                  <a:t>What is the range of x and y?</a:t>
                </a:r>
              </a:p>
              <a:p>
                <a:pPr lvl="0" algn="ctr" defTabSz="457200">
                  <a:defRPr/>
                </a:pPr>
                <a14:m>
                  <m:oMathPara xmlns:m="http://schemas.openxmlformats.org/officeDocument/2006/math">
                    <m:oMathParaPr>
                      <m:jc m:val="centerGroup"/>
                    </m:oMathParaPr>
                    <m:oMath xmlns:m="http://schemas.openxmlformats.org/officeDocument/2006/math">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 </m:t>
                      </m:r>
                      <m:sSup>
                        <m:sSupPr>
                          <m:ctrlP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lang="en-CA" sz="5400" i="1" dirty="0">
                              <a:solidFill>
                                <a:prstClr val="black"/>
                              </a:solidFill>
                              <a:latin typeface="Cambria Math" panose="02040503050406030204" pitchFamily="18" charset="0"/>
                              <a:ea typeface="Cambria Math" panose="02040503050406030204" pitchFamily="18" charset="0"/>
                            </a:rPr>
                            <m:t>≥</m:t>
                          </m:r>
                        </m:e>
                        <m:sup>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m:t>
                          </m:r>
                        </m:sup>
                      </m:sSup>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𝑦</m:t>
                      </m:r>
                    </m:oMath>
                  </m:oMathPara>
                </a14:m>
                <a:endParaRPr kumimoji="0" lang="en-CA" sz="5400" b="0" i="0" u="none" strike="noStrike" kern="1200" spc="0" normalizeH="0" baseline="0" noProof="0" dirty="0">
                  <a:ln>
                    <a:noFill/>
                  </a:ln>
                  <a:solidFill>
                    <a:prstClr val="black"/>
                  </a:solidFill>
                  <a:effectLst/>
                  <a:uLnTx/>
                  <a:uFillTx/>
                  <a:latin typeface="Segoe UI Light (Headings)"/>
                  <a:ea typeface="+mn-ea"/>
                  <a:cs typeface="+mn-cs"/>
                </a:endParaRPr>
              </a:p>
            </p:txBody>
          </p:sp>
        </mc:Choice>
        <mc:Fallback xmlns="">
          <p:sp>
            <p:nvSpPr>
              <p:cNvPr id="4" name="Rectangle 3">
                <a:extLst>
                  <a:ext uri="{FF2B5EF4-FFF2-40B4-BE49-F238E27FC236}">
                    <a16:creationId xmlns:a16="http://schemas.microsoft.com/office/drawing/2014/main" id="{85D96E30-5304-46DE-838C-123EA69484E4}"/>
                  </a:ext>
                </a:extLst>
              </p:cNvPr>
              <p:cNvSpPr>
                <a:spLocks noRot="1" noChangeAspect="1" noMove="1" noResize="1" noEditPoints="1" noAdjustHandles="1" noChangeArrowheads="1" noChangeShapeType="1" noTextEdit="1"/>
              </p:cNvSpPr>
              <p:nvPr/>
            </p:nvSpPr>
            <p:spPr>
              <a:xfrm>
                <a:off x="1251449" y="1983293"/>
                <a:ext cx="9708190" cy="2604046"/>
              </a:xfrm>
              <a:prstGeom prst="rect">
                <a:avLst/>
              </a:prstGeom>
              <a:blipFill>
                <a:blip r:embed="rId2"/>
                <a:stretch>
                  <a:fillRect l="-3394" t="-6311" b="-10680"/>
                </a:stretch>
              </a:blipFill>
            </p:spPr>
            <p:txBody>
              <a:bodyPr/>
              <a:lstStyle/>
              <a:p>
                <a:r>
                  <a:rPr lang="en-US">
                    <a:noFill/>
                  </a:rPr>
                  <a:t> </a:t>
                </a:r>
              </a:p>
            </p:txBody>
          </p:sp>
        </mc:Fallback>
      </mc:AlternateContent>
    </p:spTree>
    <p:extLst>
      <p:ext uri="{BB962C8B-B14F-4D97-AF65-F5344CB8AC3E}">
        <p14:creationId xmlns:p14="http://schemas.microsoft.com/office/powerpoint/2010/main" val="1652192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IV. Identity</a:t>
            </a:r>
          </a:p>
        </p:txBody>
      </p:sp>
      <p:sp>
        <p:nvSpPr>
          <p:cNvPr id="6" name="Rectangle 5">
            <a:extLst>
              <a:ext uri="{FF2B5EF4-FFF2-40B4-BE49-F238E27FC236}">
                <a16:creationId xmlns:a16="http://schemas.microsoft.com/office/drawing/2014/main" id="{CFC0FDFA-71FF-4A52-92F1-2A8CD2889A1E}"/>
              </a:ext>
            </a:extLst>
          </p:cNvPr>
          <p:cNvSpPr/>
          <p:nvPr/>
        </p:nvSpPr>
        <p:spPr>
          <a:xfrm>
            <a:off x="0" y="4575536"/>
            <a:ext cx="12192000" cy="2308324"/>
          </a:xfrm>
          <a:prstGeom prst="rect">
            <a:avLst/>
          </a:prstGeom>
        </p:spPr>
        <p:txBody>
          <a:bodyPr wrap="square">
            <a:spAutoFit/>
          </a:bodyPr>
          <a:lstStyle/>
          <a:p>
            <a:pPr algn="ctr"/>
            <a:r>
              <a:rPr lang="en-CA" sz="3600" dirty="0">
                <a:solidFill>
                  <a:prstClr val="black"/>
                </a:solidFill>
                <a:latin typeface="Segoe UI Light (Headings)"/>
              </a:rPr>
              <a:t>S = {0,1}</a:t>
            </a:r>
          </a:p>
          <a:p>
            <a:pPr algn="ctr"/>
            <a:r>
              <a:rPr lang="en-CA" sz="3600" dirty="0">
                <a:solidFill>
                  <a:prstClr val="black"/>
                </a:solidFill>
                <a:latin typeface="Segoe UI Light (Headings)"/>
              </a:rPr>
              <a:t>§ = + (OR), × (AND)</a:t>
            </a:r>
          </a:p>
          <a:p>
            <a:pPr algn="ctr"/>
            <a:r>
              <a:rPr lang="en-CA" sz="3600" dirty="0">
                <a:solidFill>
                  <a:prstClr val="black"/>
                </a:solidFill>
                <a:latin typeface="Segoe UI Light (Headings)"/>
              </a:rPr>
              <a:t>e</a:t>
            </a:r>
            <a:r>
              <a:rPr lang="en-CA" sz="3600" baseline="-25000" dirty="0">
                <a:solidFill>
                  <a:prstClr val="black"/>
                </a:solidFill>
                <a:latin typeface="Segoe UI Light (Headings)"/>
              </a:rPr>
              <a:t>+</a:t>
            </a:r>
            <a:r>
              <a:rPr lang="en-CA" sz="3600" dirty="0">
                <a:solidFill>
                  <a:prstClr val="black"/>
                </a:solidFill>
                <a:latin typeface="Segoe UI Light (Headings)"/>
              </a:rPr>
              <a:t>= 0 : x+0=0+x=x </a:t>
            </a:r>
            <a:endParaRPr lang="en-CA" sz="3600" baseline="-25000" dirty="0">
              <a:solidFill>
                <a:prstClr val="black"/>
              </a:solidFill>
              <a:latin typeface="Segoe UI Light (Headings)"/>
            </a:endParaRPr>
          </a:p>
          <a:p>
            <a:pPr algn="ctr"/>
            <a:r>
              <a:rPr lang="en-CA" sz="3600" dirty="0">
                <a:solidFill>
                  <a:prstClr val="black"/>
                </a:solidFill>
                <a:latin typeface="Segoe UI Light (Headings)"/>
              </a:rPr>
              <a:t>e</a:t>
            </a:r>
            <a:r>
              <a:rPr lang="en-CA" sz="3600" baseline="-25000" dirty="0">
                <a:solidFill>
                  <a:prstClr val="black"/>
                </a:solidFill>
                <a:latin typeface="Segoe UI Light (Headings)"/>
              </a:rPr>
              <a:t>×</a:t>
            </a:r>
            <a:r>
              <a:rPr lang="en-CA" sz="3600" dirty="0">
                <a:solidFill>
                  <a:prstClr val="black"/>
                </a:solidFill>
                <a:latin typeface="Segoe UI Light (Headings)"/>
              </a:rPr>
              <a:t>= 1 : x×1=1×x=x</a:t>
            </a:r>
          </a:p>
        </p:txBody>
      </p:sp>
    </p:spTree>
    <p:extLst>
      <p:ext uri="{BB962C8B-B14F-4D97-AF65-F5344CB8AC3E}">
        <p14:creationId xmlns:p14="http://schemas.microsoft.com/office/powerpoint/2010/main" val="3783183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V. inverse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8F224D9-40AA-474F-B64F-EFB8519C9769}"/>
                  </a:ext>
                </a:extLst>
              </p:cNvPr>
              <p:cNvSpPr/>
              <p:nvPr/>
            </p:nvSpPr>
            <p:spPr>
              <a:xfrm>
                <a:off x="0" y="4575536"/>
                <a:ext cx="12192000" cy="2062103"/>
              </a:xfrm>
              <a:prstGeom prst="rect">
                <a:avLst/>
              </a:prstGeom>
            </p:spPr>
            <p:txBody>
              <a:bodyPr wrap="square">
                <a:spAutoFit/>
              </a:bodyPr>
              <a:lstStyle/>
              <a:p>
                <a:pPr algn="ctr"/>
                <a:r>
                  <a:rPr lang="en-CA" sz="3200" dirty="0">
                    <a:solidFill>
                      <a:prstClr val="black"/>
                    </a:solidFill>
                    <a:latin typeface="Segoe UI Light (Headings)"/>
                  </a:rPr>
                  <a:t>For </a:t>
                </a:r>
                <a:r>
                  <a:rPr lang="en-CA" sz="3200" dirty="0">
                    <a:solidFill>
                      <a:prstClr val="black"/>
                    </a:solidFill>
                    <a:highlight>
                      <a:srgbClr val="FFFF00"/>
                    </a:highlight>
                    <a:latin typeface="Segoe UI Light (Headings)"/>
                  </a:rPr>
                  <a:t>all</a:t>
                </a:r>
                <a:r>
                  <a:rPr lang="en-CA" sz="3200" dirty="0">
                    <a:solidFill>
                      <a:prstClr val="black"/>
                    </a:solidFill>
                    <a:latin typeface="Segoe UI Light (Headings)"/>
                  </a:rPr>
                  <a:t> x</a:t>
                </a:r>
                <a14:m>
                  <m:oMath xmlns:m="http://schemas.openxmlformats.org/officeDocument/2006/math">
                    <m:r>
                      <a:rPr lang="en-CA" sz="3200" i="1" dirty="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S, there should be y</a:t>
                </a:r>
                <a14:m>
                  <m:oMath xmlns:m="http://schemas.openxmlformats.org/officeDocument/2006/math">
                    <m:r>
                      <a:rPr lang="en-CA" sz="3200" i="1" dirty="0" smtClean="0">
                        <a:solidFill>
                          <a:prstClr val="black"/>
                        </a:solidFill>
                        <a:latin typeface="Cambria Math" panose="02040503050406030204" pitchFamily="18" charset="0"/>
                        <a:ea typeface="Cambria Math" panose="02040503050406030204" pitchFamily="18" charset="0"/>
                      </a:rPr>
                      <m:t>∈</m:t>
                    </m:r>
                  </m:oMath>
                </a14:m>
                <a:r>
                  <a:rPr lang="en-CA" sz="3200" dirty="0">
                    <a:solidFill>
                      <a:prstClr val="black"/>
                    </a:solidFill>
                    <a:latin typeface="Segoe UI Light (Headings)"/>
                  </a:rPr>
                  <a:t>S w.r.t binary operator § </a:t>
                </a:r>
                <a:r>
                  <a:rPr lang="en-CA" sz="3200" dirty="0" err="1">
                    <a:solidFill>
                      <a:prstClr val="black"/>
                    </a:solidFill>
                    <a:latin typeface="Segoe UI Light (Headings)"/>
                  </a:rPr>
                  <a:t>iff</a:t>
                </a:r>
                <a:r>
                  <a:rPr lang="en-CA" sz="3200" dirty="0">
                    <a:solidFill>
                      <a:prstClr val="black"/>
                    </a:solidFill>
                    <a:latin typeface="Segoe UI Light (Headings)"/>
                  </a:rPr>
                  <a:t>:</a:t>
                </a:r>
              </a:p>
              <a:p>
                <a:pPr algn="ctr"/>
                <a:r>
                  <a:rPr lang="en-CA" sz="3200" dirty="0">
                    <a:solidFill>
                      <a:prstClr val="black"/>
                    </a:solidFill>
                    <a:latin typeface="Segoe UI Light (Headings)"/>
                  </a:rPr>
                  <a:t>x § y= </a:t>
                </a:r>
                <a:r>
                  <a:rPr lang="en-CA" sz="3200" dirty="0">
                    <a:solidFill>
                      <a:prstClr val="black"/>
                    </a:solidFill>
                    <a:highlight>
                      <a:srgbClr val="FFFF00"/>
                    </a:highlight>
                    <a:latin typeface="Segoe UI Light (Headings)"/>
                  </a:rPr>
                  <a:t>e</a:t>
                </a:r>
                <a:r>
                  <a:rPr lang="en-CA" sz="3200" baseline="-25000" dirty="0">
                    <a:solidFill>
                      <a:prstClr val="black"/>
                    </a:solidFill>
                    <a:highlight>
                      <a:srgbClr val="FFFF00"/>
                    </a:highlight>
                    <a:latin typeface="Segoe UI Light (Headings)"/>
                  </a:rPr>
                  <a:t>§</a:t>
                </a:r>
                <a:r>
                  <a:rPr lang="en-CA" sz="3200" dirty="0">
                    <a:solidFill>
                      <a:prstClr val="black"/>
                    </a:solidFill>
                    <a:highlight>
                      <a:srgbClr val="FFFF00"/>
                    </a:highlight>
                    <a:latin typeface="Segoe UI Light (Headings)"/>
                  </a:rPr>
                  <a:t> </a:t>
                </a:r>
                <a:r>
                  <a:rPr lang="en-CA" sz="3200" dirty="0">
                    <a:solidFill>
                      <a:prstClr val="black"/>
                    </a:solidFill>
                    <a:latin typeface="Segoe UI Light (Headings)"/>
                  </a:rPr>
                  <a:t>= y § x </a:t>
                </a:r>
                <a:endParaRPr lang="en-CA" sz="3200" baseline="-25000" dirty="0">
                  <a:solidFill>
                    <a:prstClr val="black"/>
                  </a:solidFill>
                  <a:latin typeface="Segoe UI Light (Headings)"/>
                </a:endParaRPr>
              </a:p>
              <a:p>
                <a:pPr algn="ctr"/>
                <a:endParaRPr lang="en-CA" sz="3200" dirty="0">
                  <a:solidFill>
                    <a:prstClr val="black"/>
                  </a:solidFill>
                  <a:latin typeface="Segoe UI Light (Headings)"/>
                </a:endParaRPr>
              </a:p>
              <a:p>
                <a:pPr algn="ctr"/>
                <a:r>
                  <a:rPr lang="en-CA" sz="3200" dirty="0">
                    <a:solidFill>
                      <a:prstClr val="black"/>
                    </a:solidFill>
                    <a:latin typeface="Segoe UI Light (Headings)"/>
                  </a:rPr>
                  <a:t>We denote y = x</a:t>
                </a:r>
                <a:r>
                  <a:rPr lang="en-CA" sz="3200" baseline="30000" dirty="0">
                    <a:solidFill>
                      <a:prstClr val="black"/>
                    </a:solidFill>
                    <a:latin typeface="Segoe UI Light (Headings)"/>
                  </a:rPr>
                  <a:t>-1</a:t>
                </a:r>
                <a:r>
                  <a:rPr lang="en-CA" sz="3200" dirty="0">
                    <a:solidFill>
                      <a:prstClr val="black"/>
                    </a:solidFill>
                    <a:latin typeface="Segoe UI Light (Headings)"/>
                  </a:rPr>
                  <a:t> and x = y</a:t>
                </a:r>
                <a:r>
                  <a:rPr lang="en-CA" sz="3200" baseline="30000" dirty="0">
                    <a:solidFill>
                      <a:prstClr val="black"/>
                    </a:solidFill>
                    <a:latin typeface="Segoe UI Light (Headings)"/>
                  </a:rPr>
                  <a:t>-1</a:t>
                </a:r>
              </a:p>
            </p:txBody>
          </p:sp>
        </mc:Choice>
        <mc:Fallback xmlns="">
          <p:sp>
            <p:nvSpPr>
              <p:cNvPr id="7" name="Rectangle 6">
                <a:extLst>
                  <a:ext uri="{FF2B5EF4-FFF2-40B4-BE49-F238E27FC236}">
                    <a16:creationId xmlns:a16="http://schemas.microsoft.com/office/drawing/2014/main" id="{28F224D9-40AA-474F-B64F-EFB8519C9769}"/>
                  </a:ext>
                </a:extLst>
              </p:cNvPr>
              <p:cNvSpPr>
                <a:spLocks noRot="1" noChangeAspect="1" noMove="1" noResize="1" noEditPoints="1" noAdjustHandles="1" noChangeArrowheads="1" noChangeShapeType="1" noTextEdit="1"/>
              </p:cNvSpPr>
              <p:nvPr/>
            </p:nvSpPr>
            <p:spPr>
              <a:xfrm>
                <a:off x="0" y="4575536"/>
                <a:ext cx="12192000" cy="2062103"/>
              </a:xfrm>
              <a:prstGeom prst="rect">
                <a:avLst/>
              </a:prstGeom>
              <a:blipFill>
                <a:blip r:embed="rId2"/>
                <a:stretch>
                  <a:fillRect t="-3681" b="-8589"/>
                </a:stretch>
              </a:blipFill>
            </p:spPr>
            <p:txBody>
              <a:bodyPr/>
              <a:lstStyle/>
              <a:p>
                <a:r>
                  <a:rPr lang="en-US">
                    <a:noFill/>
                  </a:rPr>
                  <a:t> </a:t>
                </a:r>
              </a:p>
            </p:txBody>
          </p:sp>
        </mc:Fallback>
      </mc:AlternateContent>
    </p:spTree>
    <p:extLst>
      <p:ext uri="{BB962C8B-B14F-4D97-AF65-F5344CB8AC3E}">
        <p14:creationId xmlns:p14="http://schemas.microsoft.com/office/powerpoint/2010/main" val="2121607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V. inverse</a:t>
            </a:r>
          </a:p>
        </p:txBody>
      </p:sp>
      <p:sp>
        <p:nvSpPr>
          <p:cNvPr id="6" name="Rectangle 5">
            <a:extLst>
              <a:ext uri="{FF2B5EF4-FFF2-40B4-BE49-F238E27FC236}">
                <a16:creationId xmlns:a16="http://schemas.microsoft.com/office/drawing/2014/main" id="{577B85B9-8A97-44EF-8099-109BD926D2E9}"/>
              </a:ext>
            </a:extLst>
          </p:cNvPr>
          <p:cNvSpPr/>
          <p:nvPr/>
        </p:nvSpPr>
        <p:spPr>
          <a:xfrm>
            <a:off x="0" y="4575536"/>
            <a:ext cx="12192000" cy="2308324"/>
          </a:xfrm>
          <a:prstGeom prst="rect">
            <a:avLst/>
          </a:prstGeom>
        </p:spPr>
        <p:txBody>
          <a:bodyPr wrap="square">
            <a:spAutoFit/>
          </a:bodyPr>
          <a:lstStyle/>
          <a:p>
            <a:pPr algn="ctr"/>
            <a:r>
              <a:rPr lang="en-CA" sz="3600" dirty="0">
                <a:solidFill>
                  <a:prstClr val="black"/>
                </a:solidFill>
                <a:latin typeface="Segoe UI Light (Headings)"/>
              </a:rPr>
              <a:t>S = {…, -2,-1,0,1,2,…}</a:t>
            </a:r>
          </a:p>
          <a:p>
            <a:pPr algn="ctr"/>
            <a:r>
              <a:rPr lang="en-CA" sz="3600" dirty="0">
                <a:solidFill>
                  <a:prstClr val="black"/>
                </a:solidFill>
                <a:latin typeface="Segoe UI Light (Headings)"/>
              </a:rPr>
              <a:t>§ = + (addition)</a:t>
            </a:r>
          </a:p>
          <a:p>
            <a:pPr algn="ctr"/>
            <a:r>
              <a:rPr lang="en-CA" sz="3600" dirty="0">
                <a:solidFill>
                  <a:prstClr val="black"/>
                </a:solidFill>
                <a:latin typeface="Segoe UI Light (Headings)"/>
              </a:rPr>
              <a:t>x+(-x)=(-x)+x= e</a:t>
            </a:r>
            <a:r>
              <a:rPr lang="en-CA" sz="3600" baseline="-25000" dirty="0">
                <a:solidFill>
                  <a:prstClr val="black"/>
                </a:solidFill>
                <a:latin typeface="Segoe UI Light (Headings)"/>
              </a:rPr>
              <a:t>+</a:t>
            </a:r>
            <a:r>
              <a:rPr lang="en-CA" sz="3600" dirty="0">
                <a:solidFill>
                  <a:prstClr val="black"/>
                </a:solidFill>
                <a:latin typeface="Segoe UI Light (Headings)"/>
              </a:rPr>
              <a:t>= 0 </a:t>
            </a:r>
          </a:p>
          <a:p>
            <a:pPr algn="ctr"/>
            <a:r>
              <a:rPr lang="en-CA" sz="3600" dirty="0">
                <a:solidFill>
                  <a:prstClr val="black"/>
                </a:solidFill>
                <a:latin typeface="Segoe UI Light (Headings)"/>
                <a:sym typeface="Wingdings" panose="05000000000000000000" pitchFamily="2" charset="2"/>
              </a:rPr>
              <a:t>x</a:t>
            </a:r>
            <a:r>
              <a:rPr lang="en-CA" sz="3600" baseline="30000" dirty="0">
                <a:solidFill>
                  <a:prstClr val="black"/>
                </a:solidFill>
                <a:latin typeface="Segoe UI Light (Headings)"/>
                <a:sym typeface="Wingdings" panose="05000000000000000000" pitchFamily="2" charset="2"/>
              </a:rPr>
              <a:t>-1</a:t>
            </a:r>
            <a:r>
              <a:rPr lang="en-CA" sz="3600" dirty="0">
                <a:solidFill>
                  <a:prstClr val="black"/>
                </a:solidFill>
                <a:latin typeface="Segoe UI Light (Headings)"/>
                <a:sym typeface="Wingdings" panose="05000000000000000000" pitchFamily="2" charset="2"/>
              </a:rPr>
              <a:t>=-x</a:t>
            </a:r>
            <a:endParaRPr lang="en-CA" sz="3600" baseline="-25000" dirty="0">
              <a:solidFill>
                <a:prstClr val="black"/>
              </a:solidFill>
              <a:latin typeface="Segoe UI Light (Headings)"/>
            </a:endParaRPr>
          </a:p>
        </p:txBody>
      </p:sp>
    </p:spTree>
    <p:extLst>
      <p:ext uri="{BB962C8B-B14F-4D97-AF65-F5344CB8AC3E}">
        <p14:creationId xmlns:p14="http://schemas.microsoft.com/office/powerpoint/2010/main" val="191327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V. inverse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77B85B9-8A97-44EF-8099-109BD926D2E9}"/>
                  </a:ext>
                </a:extLst>
              </p:cNvPr>
              <p:cNvSpPr/>
              <p:nvPr/>
            </p:nvSpPr>
            <p:spPr>
              <a:xfrm>
                <a:off x="0" y="4575536"/>
                <a:ext cx="12192000" cy="2308324"/>
              </a:xfrm>
              <a:prstGeom prst="rect">
                <a:avLst/>
              </a:prstGeom>
            </p:spPr>
            <p:txBody>
              <a:bodyPr wrap="square">
                <a:spAutoFit/>
              </a:bodyPr>
              <a:lstStyle/>
              <a:p>
                <a:pPr algn="ctr"/>
                <a:r>
                  <a:rPr lang="en-CA" sz="3600" dirty="0">
                    <a:solidFill>
                      <a:prstClr val="black"/>
                    </a:solidFill>
                    <a:latin typeface="Segoe UI Light (Headings)"/>
                  </a:rPr>
                  <a:t>S = {…, -2,-1,0,1,2,…}</a:t>
                </a:r>
              </a:p>
              <a:p>
                <a:pPr algn="ctr"/>
                <a:r>
                  <a:rPr lang="en-CA" sz="3600" dirty="0">
                    <a:solidFill>
                      <a:prstClr val="black"/>
                    </a:solidFill>
                    <a:latin typeface="Segoe UI Light (Headings)"/>
                  </a:rPr>
                  <a:t>§ = × (multiplication)</a:t>
                </a:r>
              </a:p>
              <a:p>
                <a:pPr algn="ctr"/>
                <a:r>
                  <a:rPr lang="en-CA" sz="3600" dirty="0">
                    <a:solidFill>
                      <a:prstClr val="black"/>
                    </a:solidFill>
                    <a:latin typeface="Segoe UI Light (Headings)"/>
                  </a:rPr>
                  <a:t>S does not have the inverse property for × since </a:t>
                </a:r>
              </a:p>
              <a:p>
                <a:pPr algn="ctr"/>
                <a:r>
                  <a:rPr lang="en-CA" sz="3600" dirty="0">
                    <a:solidFill>
                      <a:prstClr val="black"/>
                    </a:solidFill>
                    <a:latin typeface="Segoe UI Light (Headings)"/>
                  </a:rPr>
                  <a:t>2×½ = ½×2= e</a:t>
                </a:r>
                <a:r>
                  <a:rPr lang="en-CA" sz="3600" baseline="-25000" dirty="0">
                    <a:solidFill>
                      <a:prstClr val="black"/>
                    </a:solidFill>
                    <a:latin typeface="Segoe UI Light (Headings)"/>
                  </a:rPr>
                  <a:t>×</a:t>
                </a:r>
                <a:r>
                  <a:rPr lang="en-CA" sz="3600" dirty="0">
                    <a:solidFill>
                      <a:prstClr val="black"/>
                    </a:solidFill>
                    <a:latin typeface="Segoe UI Light (Headings)"/>
                  </a:rPr>
                  <a:t>= 1 but </a:t>
                </a:r>
                <a:r>
                  <a:rPr lang="en-CA" sz="3600" dirty="0">
                    <a:solidFill>
                      <a:prstClr val="black"/>
                    </a:solidFill>
                    <a:highlight>
                      <a:srgbClr val="FFFF00"/>
                    </a:highlight>
                    <a:latin typeface="Segoe UI Light (Headings)"/>
                  </a:rPr>
                  <a:t>½ </a:t>
                </a:r>
                <a14:m>
                  <m:oMath xmlns:m="http://schemas.openxmlformats.org/officeDocument/2006/math">
                    <m:r>
                      <a:rPr lang="en-CA" sz="3600" i="1" smtClean="0">
                        <a:solidFill>
                          <a:prstClr val="black"/>
                        </a:solidFill>
                        <a:highlight>
                          <a:srgbClr val="FFFF00"/>
                        </a:highlight>
                        <a:latin typeface="Cambria Math" panose="02040503050406030204" pitchFamily="18" charset="0"/>
                        <a:ea typeface="Cambria Math" panose="02040503050406030204" pitchFamily="18" charset="0"/>
                      </a:rPr>
                      <m:t>∉</m:t>
                    </m:r>
                  </m:oMath>
                </a14:m>
                <a:r>
                  <a:rPr lang="en-CA" sz="3600" dirty="0">
                    <a:solidFill>
                      <a:prstClr val="black"/>
                    </a:solidFill>
                    <a:highlight>
                      <a:srgbClr val="FFFF00"/>
                    </a:highlight>
                    <a:latin typeface="Segoe UI Light (Headings)"/>
                  </a:rPr>
                  <a:t> S</a:t>
                </a:r>
              </a:p>
            </p:txBody>
          </p:sp>
        </mc:Choice>
        <mc:Fallback xmlns="">
          <p:sp>
            <p:nvSpPr>
              <p:cNvPr id="6" name="Rectangle 5">
                <a:extLst>
                  <a:ext uri="{FF2B5EF4-FFF2-40B4-BE49-F238E27FC236}">
                    <a16:creationId xmlns:a16="http://schemas.microsoft.com/office/drawing/2014/main" id="{577B85B9-8A97-44EF-8099-109BD926D2E9}"/>
                  </a:ext>
                </a:extLst>
              </p:cNvPr>
              <p:cNvSpPr>
                <a:spLocks noRot="1" noChangeAspect="1" noMove="1" noResize="1" noEditPoints="1" noAdjustHandles="1" noChangeArrowheads="1" noChangeShapeType="1" noTextEdit="1"/>
              </p:cNvSpPr>
              <p:nvPr/>
            </p:nvSpPr>
            <p:spPr>
              <a:xfrm>
                <a:off x="0" y="4575536"/>
                <a:ext cx="12192000" cy="2308324"/>
              </a:xfrm>
              <a:prstGeom prst="rect">
                <a:avLst/>
              </a:prstGeom>
              <a:blipFill>
                <a:blip r:embed="rId2"/>
                <a:stretch>
                  <a:fillRect t="-4233" b="-9259"/>
                </a:stretch>
              </a:blipFill>
            </p:spPr>
            <p:txBody>
              <a:bodyPr/>
              <a:lstStyle/>
              <a:p>
                <a:r>
                  <a:rPr lang="en-US">
                    <a:noFill/>
                  </a:rPr>
                  <a:t> </a:t>
                </a:r>
              </a:p>
            </p:txBody>
          </p:sp>
        </mc:Fallback>
      </mc:AlternateContent>
    </p:spTree>
    <p:extLst>
      <p:ext uri="{BB962C8B-B14F-4D97-AF65-F5344CB8AC3E}">
        <p14:creationId xmlns:p14="http://schemas.microsoft.com/office/powerpoint/2010/main" val="751064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V. inverse</a:t>
            </a:r>
          </a:p>
        </p:txBody>
      </p:sp>
      <p:sp>
        <p:nvSpPr>
          <p:cNvPr id="7" name="Rectangle 6">
            <a:extLst>
              <a:ext uri="{FF2B5EF4-FFF2-40B4-BE49-F238E27FC236}">
                <a16:creationId xmlns:a16="http://schemas.microsoft.com/office/drawing/2014/main" id="{ED89B860-495A-444A-9FFA-252D4521F67D}"/>
              </a:ext>
            </a:extLst>
          </p:cNvPr>
          <p:cNvSpPr/>
          <p:nvPr/>
        </p:nvSpPr>
        <p:spPr>
          <a:xfrm>
            <a:off x="0" y="4575536"/>
            <a:ext cx="12192000" cy="2308324"/>
          </a:xfrm>
          <a:prstGeom prst="rect">
            <a:avLst/>
          </a:prstGeom>
        </p:spPr>
        <p:txBody>
          <a:bodyPr wrap="square">
            <a:spAutoFit/>
          </a:bodyPr>
          <a:lstStyle/>
          <a:p>
            <a:pPr algn="ctr"/>
            <a:r>
              <a:rPr lang="en-CA" sz="3600" dirty="0">
                <a:solidFill>
                  <a:prstClr val="black"/>
                </a:solidFill>
                <a:latin typeface="Segoe UI Light (Headings)"/>
              </a:rPr>
              <a:t>S = {0,1}</a:t>
            </a:r>
          </a:p>
          <a:p>
            <a:pPr algn="ctr"/>
            <a:r>
              <a:rPr lang="en-CA" sz="3600" dirty="0">
                <a:solidFill>
                  <a:prstClr val="black"/>
                </a:solidFill>
                <a:latin typeface="Segoe UI Light (Headings)"/>
              </a:rPr>
              <a:t>§ = + (OR), × (AND)</a:t>
            </a:r>
          </a:p>
          <a:p>
            <a:pPr algn="ctr"/>
            <a:r>
              <a:rPr lang="en-CA" sz="3600" dirty="0">
                <a:solidFill>
                  <a:prstClr val="black"/>
                </a:solidFill>
                <a:highlight>
                  <a:srgbClr val="FFFF00"/>
                </a:highlight>
                <a:latin typeface="Segoe UI Light (Headings)"/>
              </a:rPr>
              <a:t>1+?=?+1 ≠ e</a:t>
            </a:r>
            <a:r>
              <a:rPr lang="en-CA" sz="3600" baseline="-25000" dirty="0">
                <a:solidFill>
                  <a:prstClr val="black"/>
                </a:solidFill>
                <a:highlight>
                  <a:srgbClr val="FFFF00"/>
                </a:highlight>
                <a:latin typeface="Segoe UI Light (Headings)"/>
              </a:rPr>
              <a:t>+</a:t>
            </a:r>
            <a:r>
              <a:rPr lang="en-CA" sz="3600" dirty="0">
                <a:solidFill>
                  <a:prstClr val="black"/>
                </a:solidFill>
                <a:highlight>
                  <a:srgbClr val="FFFF00"/>
                </a:highlight>
                <a:latin typeface="Segoe UI Light (Headings)"/>
              </a:rPr>
              <a:t>= 0 </a:t>
            </a:r>
            <a:endParaRPr lang="en-CA" sz="3600" baseline="-25000" dirty="0">
              <a:solidFill>
                <a:prstClr val="black"/>
              </a:solidFill>
              <a:highlight>
                <a:srgbClr val="FFFF00"/>
              </a:highlight>
              <a:latin typeface="Segoe UI Light (Headings)"/>
            </a:endParaRPr>
          </a:p>
          <a:p>
            <a:pPr algn="ctr"/>
            <a:r>
              <a:rPr lang="en-CA" sz="3600" dirty="0">
                <a:solidFill>
                  <a:prstClr val="black"/>
                </a:solidFill>
                <a:highlight>
                  <a:srgbClr val="FFFF00"/>
                </a:highlight>
                <a:latin typeface="Segoe UI Light (Headings)"/>
              </a:rPr>
              <a:t>0×?=?×0 ≠ e</a:t>
            </a:r>
            <a:r>
              <a:rPr lang="en-CA" sz="3600" baseline="-25000" dirty="0">
                <a:solidFill>
                  <a:prstClr val="black"/>
                </a:solidFill>
                <a:highlight>
                  <a:srgbClr val="FFFF00"/>
                </a:highlight>
                <a:latin typeface="Segoe UI Light (Headings)"/>
              </a:rPr>
              <a:t>×</a:t>
            </a:r>
            <a:r>
              <a:rPr lang="en-CA" sz="3600" dirty="0">
                <a:solidFill>
                  <a:prstClr val="black"/>
                </a:solidFill>
                <a:highlight>
                  <a:srgbClr val="FFFF00"/>
                </a:highlight>
                <a:latin typeface="Segoe UI Light (Headings)"/>
              </a:rPr>
              <a:t>= 1 </a:t>
            </a:r>
            <a:endParaRPr lang="en-CA" sz="3600" dirty="0">
              <a:solidFill>
                <a:prstClr val="black"/>
              </a:solidFill>
              <a:latin typeface="Segoe UI Light (Headings)"/>
            </a:endParaRPr>
          </a:p>
        </p:txBody>
      </p:sp>
    </p:spTree>
    <p:extLst>
      <p:ext uri="{BB962C8B-B14F-4D97-AF65-F5344CB8AC3E}">
        <p14:creationId xmlns:p14="http://schemas.microsoft.com/office/powerpoint/2010/main" val="3767196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85D96E30-5304-46DE-838C-123EA69484E4}"/>
              </a:ext>
            </a:extLst>
          </p:cNvPr>
          <p:cNvSpPr/>
          <p:nvPr/>
        </p:nvSpPr>
        <p:spPr>
          <a:xfrm>
            <a:off x="-21820" y="2743108"/>
            <a:ext cx="12191999" cy="1107996"/>
          </a:xfrm>
          <a:prstGeom prst="rect">
            <a:avLst/>
          </a:prstGeom>
        </p:spPr>
        <p:txBody>
          <a:bodyPr wrap="square">
            <a:spAutoFit/>
          </a:bodyPr>
          <a:lstStyle/>
          <a:p>
            <a:pPr lvl="0" algn="ctr" defTabSz="457200">
              <a:defRPr/>
            </a:pPr>
            <a:r>
              <a:rPr lang="en-CA" sz="6600" cap="all" dirty="0">
                <a:solidFill>
                  <a:prstClr val="black"/>
                </a:solidFill>
                <a:latin typeface="Segoe UI Light (Headings)"/>
              </a:rPr>
              <a:t>VI. Distributive</a:t>
            </a:r>
          </a:p>
        </p:txBody>
      </p:sp>
      <p:sp>
        <p:nvSpPr>
          <p:cNvPr id="7" name="Rectangle 6">
            <a:extLst>
              <a:ext uri="{FF2B5EF4-FFF2-40B4-BE49-F238E27FC236}">
                <a16:creationId xmlns:a16="http://schemas.microsoft.com/office/drawing/2014/main" id="{28F224D9-40AA-474F-B64F-EFB8519C9769}"/>
              </a:ext>
            </a:extLst>
          </p:cNvPr>
          <p:cNvSpPr/>
          <p:nvPr/>
        </p:nvSpPr>
        <p:spPr>
          <a:xfrm>
            <a:off x="0" y="4575536"/>
            <a:ext cx="12192000" cy="1569660"/>
          </a:xfrm>
          <a:prstGeom prst="rect">
            <a:avLst/>
          </a:prstGeom>
        </p:spPr>
        <p:txBody>
          <a:bodyPr wrap="square">
            <a:spAutoFit/>
          </a:bodyPr>
          <a:lstStyle/>
          <a:p>
            <a:pPr algn="ctr"/>
            <a:r>
              <a:rPr lang="en-CA" sz="3200" dirty="0">
                <a:solidFill>
                  <a:prstClr val="black"/>
                </a:solidFill>
                <a:latin typeface="Segoe UI Light (Headings)"/>
              </a:rPr>
              <a:t>If § and † are two binary operators on a set S, § is distributive over † </a:t>
            </a:r>
            <a:r>
              <a:rPr lang="en-CA" sz="3200" dirty="0" err="1">
                <a:solidFill>
                  <a:prstClr val="black"/>
                </a:solidFill>
                <a:latin typeface="Segoe UI Light (Headings)"/>
              </a:rPr>
              <a:t>iff</a:t>
            </a:r>
            <a:r>
              <a:rPr lang="en-CA" sz="3200" dirty="0">
                <a:solidFill>
                  <a:prstClr val="black"/>
                </a:solidFill>
                <a:latin typeface="Segoe UI Light (Headings)"/>
              </a:rPr>
              <a:t>: </a:t>
            </a:r>
          </a:p>
          <a:p>
            <a:pPr algn="ctr"/>
            <a:endParaRPr lang="en-CA" sz="3200" dirty="0">
              <a:solidFill>
                <a:prstClr val="black"/>
              </a:solidFill>
              <a:latin typeface="Segoe UI Light (Headings)"/>
            </a:endParaRPr>
          </a:p>
          <a:p>
            <a:pPr algn="ctr"/>
            <a:r>
              <a:rPr lang="en-CA" sz="3200" dirty="0">
                <a:solidFill>
                  <a:prstClr val="black"/>
                </a:solidFill>
                <a:latin typeface="Segoe UI Light (Headings)"/>
              </a:rPr>
              <a:t>x § (y † z) = (x § y) † (x § z)= (y † z) § x </a:t>
            </a:r>
          </a:p>
        </p:txBody>
      </p:sp>
    </p:spTree>
    <p:extLst>
      <p:ext uri="{BB962C8B-B14F-4D97-AF65-F5344CB8AC3E}">
        <p14:creationId xmlns:p14="http://schemas.microsoft.com/office/powerpoint/2010/main" val="4042642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C6E0EF9-C600-4FE1-906F-92B67F7E9BD1}"/>
              </a:ext>
            </a:extLst>
          </p:cNvPr>
          <p:cNvCxnSpPr>
            <a:cxnSpLocks/>
          </p:cNvCxnSpPr>
          <p:nvPr/>
        </p:nvCxnSpPr>
        <p:spPr>
          <a:xfrm>
            <a:off x="1241905" y="66571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F9E521AD-F89B-4717-A53E-F255AE7B2B2E}"/>
              </a:ext>
            </a:extLst>
          </p:cNvPr>
          <p:cNvCxnSpPr>
            <a:cxnSpLocks/>
          </p:cNvCxnSpPr>
          <p:nvPr/>
        </p:nvCxnSpPr>
        <p:spPr>
          <a:xfrm>
            <a:off x="1241905" y="523704"/>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CB47A02-09AD-4871-A1D4-52F981DEE70C}"/>
                  </a:ext>
                </a:extLst>
              </p:cNvPr>
              <p:cNvSpPr/>
              <p:nvPr/>
            </p:nvSpPr>
            <p:spPr>
              <a:xfrm>
                <a:off x="1" y="653051"/>
                <a:ext cx="12191999" cy="6093976"/>
              </a:xfrm>
              <a:prstGeom prst="rect">
                <a:avLst/>
              </a:prstGeom>
            </p:spPr>
            <p:txBody>
              <a:bodyPr wrap="square">
                <a:spAutoFit/>
              </a:bodyPr>
              <a:lstStyle/>
              <a:p>
                <a:pPr lvl="0" algn="ctr" defTabSz="457200">
                  <a:defRPr/>
                </a:pPr>
                <a:r>
                  <a:rPr lang="en-CA" sz="6600" cap="all" dirty="0">
                    <a:solidFill>
                      <a:prstClr val="black"/>
                    </a:solidFill>
                    <a:latin typeface="Segoe UI Light (Headings)"/>
                  </a:rPr>
                  <a:t>Boolean algebra</a:t>
                </a:r>
              </a:p>
              <a:p>
                <a:pPr marL="571500" lvl="0" indent="-571500" defTabSz="457200">
                  <a:buFont typeface="Arial" panose="020B0604020202020204" pitchFamily="34" charset="0"/>
                  <a:buChar char="•"/>
                  <a:defRPr/>
                </a:pPr>
                <a:r>
                  <a:rPr lang="en-CA" sz="3600" dirty="0">
                    <a:solidFill>
                      <a:prstClr val="black"/>
                    </a:solidFill>
                    <a:latin typeface="Segoe UI Light (Headings)"/>
                  </a:rPr>
                  <a:t>A set S with at least two elements x, y and x ≠ y.</a:t>
                </a:r>
              </a:p>
              <a:p>
                <a:pPr marL="571500" lvl="0" indent="-571500" defTabSz="457200">
                  <a:buFont typeface="Arial" panose="020B0604020202020204" pitchFamily="34" charset="0"/>
                  <a:buChar char="•"/>
                  <a:defRPr/>
                </a:pPr>
                <a:r>
                  <a:rPr lang="en-CA" sz="3600" dirty="0">
                    <a:solidFill>
                      <a:prstClr val="black"/>
                    </a:solidFill>
                    <a:latin typeface="Segoe UI Light (Headings)"/>
                  </a:rPr>
                  <a:t>Two binary operators § and † </a:t>
                </a:r>
              </a:p>
              <a:p>
                <a:pPr marL="571500" lvl="0" indent="-571500" defTabSz="457200">
                  <a:buFont typeface="Arial" panose="020B0604020202020204" pitchFamily="34" charset="0"/>
                  <a:buChar char="•"/>
                  <a:defRPr/>
                </a:pPr>
                <a:r>
                  <a:rPr lang="en-CA" sz="3600" dirty="0">
                    <a:solidFill>
                      <a:prstClr val="black"/>
                    </a:solidFill>
                    <a:latin typeface="Segoe UI Light (Headings)"/>
                  </a:rPr>
                  <a:t>S is closed, commutative, and distributive w.r.t § , † </a:t>
                </a:r>
              </a:p>
              <a:p>
                <a:pPr marL="571500" lvl="0" indent="-571500" defTabSz="457200">
                  <a:buFont typeface="Arial" panose="020B0604020202020204" pitchFamily="34" charset="0"/>
                  <a:buChar char="•"/>
                  <a:defRPr/>
                </a:pPr>
                <a:r>
                  <a:rPr lang="en-CA" sz="3600" dirty="0">
                    <a:solidFill>
                      <a:prstClr val="black"/>
                    </a:solidFill>
                    <a:latin typeface="Segoe UI Light (Headings)"/>
                  </a:rPr>
                  <a:t>e</a:t>
                </a:r>
                <a:r>
                  <a:rPr lang="en-CA" sz="3600" baseline="-25000" dirty="0">
                    <a:solidFill>
                      <a:prstClr val="black"/>
                    </a:solidFill>
                    <a:latin typeface="Segoe UI Light (Headings)"/>
                  </a:rPr>
                  <a:t>§</a:t>
                </a:r>
                <a:r>
                  <a:rPr lang="en-CA" sz="3600" dirty="0">
                    <a:solidFill>
                      <a:prstClr val="black"/>
                    </a:solidFill>
                    <a:latin typeface="Segoe UI Light (Headings)"/>
                  </a:rPr>
                  <a:t> and e</a:t>
                </a:r>
                <a:r>
                  <a:rPr lang="en-CA" sz="3600" baseline="-25000" dirty="0">
                    <a:solidFill>
                      <a:prstClr val="black"/>
                    </a:solidFill>
                    <a:latin typeface="Segoe UI Light (Headings)"/>
                  </a:rPr>
                  <a:t>†</a:t>
                </a:r>
                <a:r>
                  <a:rPr lang="en-CA" sz="3600" dirty="0">
                    <a:solidFill>
                      <a:prstClr val="black"/>
                    </a:solidFill>
                    <a:latin typeface="Segoe UI Light (Headings)"/>
                  </a:rPr>
                  <a:t> exist</a:t>
                </a:r>
              </a:p>
              <a:p>
                <a:pPr marL="571500" lvl="0" indent="-571500" defTabSz="457200">
                  <a:buFont typeface="Arial" panose="020B0604020202020204" pitchFamily="34" charset="0"/>
                  <a:buChar char="•"/>
                  <a:defRPr/>
                </a:pPr>
                <a:endParaRPr lang="en-CA" sz="3600" dirty="0">
                  <a:solidFill>
                    <a:prstClr val="black"/>
                  </a:solidFill>
                  <a:latin typeface="Segoe UI Light (Headings)"/>
                </a:endParaRPr>
              </a:p>
              <a:p>
                <a:pPr marL="571500" lvl="0" indent="-571500" defTabSz="457200">
                  <a:buFont typeface="Arial" panose="020B0604020202020204" pitchFamily="34" charset="0"/>
                  <a:buChar char="•"/>
                  <a:defRPr/>
                </a:pPr>
                <a:r>
                  <a:rPr lang="en-CA" sz="3600" dirty="0">
                    <a:solidFill>
                      <a:prstClr val="black"/>
                    </a:solidFill>
                    <a:highlight>
                      <a:srgbClr val="FFFF00"/>
                    </a:highlight>
                    <a:latin typeface="Segoe UI Light (Headings)"/>
                  </a:rPr>
                  <a:t>Complement</a:t>
                </a:r>
                <a:r>
                  <a:rPr lang="en-CA" sz="3600" dirty="0">
                    <a:solidFill>
                      <a:prstClr val="black"/>
                    </a:solidFill>
                    <a:latin typeface="Segoe UI Light (Headings)"/>
                  </a:rPr>
                  <a:t>: for any x</a:t>
                </a:r>
                <a:r>
                  <a:rPr lang="en-CA" sz="3600" dirty="0">
                    <a:solidFill>
                      <a:prstClr val="black"/>
                    </a:solidFill>
                    <a:ea typeface="Cambria Math" panose="02040503050406030204" pitchFamily="18" charset="0"/>
                  </a:rPr>
                  <a:t> </a:t>
                </a:r>
                <a14:m>
                  <m:oMath xmlns:m="http://schemas.openxmlformats.org/officeDocument/2006/math">
                    <m:r>
                      <a:rPr lang="en-CA" sz="3600" i="1" dirty="0">
                        <a:solidFill>
                          <a:prstClr val="black"/>
                        </a:solidFill>
                        <a:latin typeface="Cambria Math" panose="02040503050406030204" pitchFamily="18" charset="0"/>
                        <a:ea typeface="Cambria Math" panose="02040503050406030204" pitchFamily="18" charset="0"/>
                      </a:rPr>
                      <m:t>∈</m:t>
                    </m:r>
                  </m:oMath>
                </a14:m>
                <a:r>
                  <a:rPr lang="en-CA" sz="3600" dirty="0">
                    <a:solidFill>
                      <a:prstClr val="black"/>
                    </a:solidFill>
                    <a:latin typeface="Segoe UI Light (Headings)"/>
                  </a:rPr>
                  <a:t>S, there is y</a:t>
                </a:r>
                <a14:m>
                  <m:oMath xmlns:m="http://schemas.openxmlformats.org/officeDocument/2006/math">
                    <m:r>
                      <a:rPr lang="en-CA" sz="3600" i="1" dirty="0">
                        <a:solidFill>
                          <a:prstClr val="black"/>
                        </a:solidFill>
                        <a:latin typeface="Cambria Math" panose="02040503050406030204" pitchFamily="18" charset="0"/>
                        <a:ea typeface="Cambria Math" panose="02040503050406030204" pitchFamily="18" charset="0"/>
                      </a:rPr>
                      <m:t>∈</m:t>
                    </m:r>
                  </m:oMath>
                </a14:m>
                <a:r>
                  <a:rPr lang="en-CA" sz="3600" dirty="0">
                    <a:solidFill>
                      <a:prstClr val="black"/>
                    </a:solidFill>
                    <a:latin typeface="Segoe UI Light (Headings)"/>
                  </a:rPr>
                  <a:t>S such that</a:t>
                </a:r>
              </a:p>
              <a:p>
                <a:pPr marL="1028700" lvl="1" indent="-571500" defTabSz="457200">
                  <a:buFont typeface="Courier New" panose="02070309020205020404" pitchFamily="49" charset="0"/>
                  <a:buChar char="o"/>
                  <a:defRPr/>
                </a:pPr>
                <a:r>
                  <a:rPr lang="en-CA" sz="3600" dirty="0">
                    <a:solidFill>
                      <a:prstClr val="black"/>
                    </a:solidFill>
                    <a:latin typeface="Segoe UI Light (Headings)"/>
                  </a:rPr>
                  <a:t>x § y = e</a:t>
                </a:r>
                <a:r>
                  <a:rPr lang="en-CA" sz="3600" baseline="-25000" dirty="0">
                    <a:solidFill>
                      <a:prstClr val="black"/>
                    </a:solidFill>
                    <a:latin typeface="Segoe UI Light (Headings)"/>
                  </a:rPr>
                  <a:t>†</a:t>
                </a:r>
              </a:p>
              <a:p>
                <a:pPr marL="1028700" lvl="1" indent="-571500" defTabSz="457200">
                  <a:buFont typeface="Courier New" panose="02070309020205020404" pitchFamily="49" charset="0"/>
                  <a:buChar char="o"/>
                  <a:defRPr/>
                </a:pPr>
                <a:r>
                  <a:rPr lang="en-CA" sz="3600" dirty="0">
                    <a:solidFill>
                      <a:prstClr val="black"/>
                    </a:solidFill>
                    <a:latin typeface="Segoe UI Light (Headings)"/>
                  </a:rPr>
                  <a:t>x † y = e</a:t>
                </a:r>
                <a:r>
                  <a:rPr lang="en-CA" sz="3600" baseline="-25000" dirty="0">
                    <a:solidFill>
                      <a:prstClr val="black"/>
                    </a:solidFill>
                    <a:latin typeface="Segoe UI Light (Headings)"/>
                  </a:rPr>
                  <a:t>§</a:t>
                </a:r>
              </a:p>
              <a:p>
                <a:pPr lvl="1" defTabSz="457200">
                  <a:defRPr/>
                </a:pPr>
                <a:r>
                  <a:rPr lang="en-CA" sz="3600" dirty="0">
                    <a:solidFill>
                      <a:prstClr val="black"/>
                    </a:solidFill>
                    <a:latin typeface="Segoe UI Light (Headings)"/>
                  </a:rPr>
                  <a:t>we denote y=x’</a:t>
                </a:r>
                <a:endParaRPr lang="en-CA" sz="6600" dirty="0">
                  <a:solidFill>
                    <a:prstClr val="black"/>
                  </a:solidFill>
                  <a:latin typeface="Segoe UI Light (Headings)"/>
                </a:endParaRPr>
              </a:p>
            </p:txBody>
          </p:sp>
        </mc:Choice>
        <mc:Fallback xmlns="">
          <p:sp>
            <p:nvSpPr>
              <p:cNvPr id="4" name="Rectangle 3">
                <a:extLst>
                  <a:ext uri="{FF2B5EF4-FFF2-40B4-BE49-F238E27FC236}">
                    <a16:creationId xmlns:a16="http://schemas.microsoft.com/office/drawing/2014/main" id="{1CB47A02-09AD-4871-A1D4-52F981DEE70C}"/>
                  </a:ext>
                </a:extLst>
              </p:cNvPr>
              <p:cNvSpPr>
                <a:spLocks noRot="1" noChangeAspect="1" noMove="1" noResize="1" noEditPoints="1" noAdjustHandles="1" noChangeArrowheads="1" noChangeShapeType="1" noTextEdit="1"/>
              </p:cNvSpPr>
              <p:nvPr/>
            </p:nvSpPr>
            <p:spPr>
              <a:xfrm>
                <a:off x="1" y="653051"/>
                <a:ext cx="12191999" cy="6093976"/>
              </a:xfrm>
              <a:prstGeom prst="rect">
                <a:avLst/>
              </a:prstGeom>
              <a:blipFill>
                <a:blip r:embed="rId2"/>
                <a:stretch>
                  <a:fillRect l="-1353" t="-3326" b="-2703"/>
                </a:stretch>
              </a:blipFill>
            </p:spPr>
            <p:txBody>
              <a:bodyPr/>
              <a:lstStyle/>
              <a:p>
                <a:r>
                  <a:rPr lang="en-US">
                    <a:noFill/>
                  </a:rPr>
                  <a:t> </a:t>
                </a:r>
              </a:p>
            </p:txBody>
          </p:sp>
        </mc:Fallback>
      </mc:AlternateContent>
    </p:spTree>
    <p:extLst>
      <p:ext uri="{BB962C8B-B14F-4D97-AF65-F5344CB8AC3E}">
        <p14:creationId xmlns:p14="http://schemas.microsoft.com/office/powerpoint/2010/main" val="4117752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5D96E30-5304-46DE-838C-123EA69484E4}"/>
                  </a:ext>
                </a:extLst>
              </p:cNvPr>
              <p:cNvSpPr/>
              <p:nvPr/>
            </p:nvSpPr>
            <p:spPr>
              <a:xfrm>
                <a:off x="1251449" y="1983293"/>
                <a:ext cx="9708190" cy="260404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5400" dirty="0">
                    <a:solidFill>
                      <a:prstClr val="black"/>
                    </a:solidFill>
                    <a:latin typeface="Segoe UI Light (Headings)"/>
                  </a:rPr>
                  <a:t>Solution 2: logic circuit</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CA" sz="5400" b="0" i="0" u="none" strike="noStrike" kern="1200" spc="0" normalizeH="0" baseline="0" noProof="0" dirty="0">
                    <a:ln>
                      <a:noFill/>
                    </a:ln>
                    <a:solidFill>
                      <a:prstClr val="black"/>
                    </a:solidFill>
                    <a:effectLst/>
                    <a:uLnTx/>
                    <a:uFillTx/>
                    <a:latin typeface="Segoe UI Light (Headings)"/>
                    <a:ea typeface="+mn-ea"/>
                    <a:cs typeface="+mn-cs"/>
                  </a:rPr>
                  <a:t>What is the range of x and y?</a:t>
                </a:r>
              </a:p>
              <a:p>
                <a:pPr lvl="0" algn="ctr" defTabSz="457200">
                  <a:defRPr/>
                </a:pPr>
                <a14:m>
                  <m:oMathPara xmlns:m="http://schemas.openxmlformats.org/officeDocument/2006/math">
                    <m:oMathParaPr>
                      <m:jc m:val="centerGroup"/>
                    </m:oMathParaPr>
                    <m:oMath xmlns:m="http://schemas.openxmlformats.org/officeDocument/2006/math">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[0, 3]</m:t>
                      </m:r>
                      <m:r>
                        <a:rPr lang="en-US" sz="5400" i="1" baseline="-25000" dirty="0">
                          <a:solidFill>
                            <a:prstClr val="black"/>
                          </a:solidFill>
                          <a:latin typeface="Cambria Math" panose="02040503050406030204" pitchFamily="18" charset="0"/>
                          <a:ea typeface="Cambria Math" panose="02040503050406030204" pitchFamily="18" charset="0"/>
                        </a:rPr>
                        <m:t>10</m:t>
                      </m:r>
                    </m:oMath>
                  </m:oMathPara>
                </a14:m>
                <a:endParaRPr kumimoji="0" lang="en-CA" sz="5400" b="0" i="0" u="none" strike="noStrike" kern="1200" spc="0" normalizeH="0" baseline="0" noProof="0" dirty="0">
                  <a:ln>
                    <a:noFill/>
                  </a:ln>
                  <a:solidFill>
                    <a:prstClr val="black"/>
                  </a:solidFill>
                  <a:effectLst/>
                  <a:uLnTx/>
                  <a:uFillTx/>
                  <a:latin typeface="Segoe UI Light (Headings)"/>
                  <a:ea typeface="+mn-ea"/>
                  <a:cs typeface="+mn-cs"/>
                </a:endParaRPr>
              </a:p>
            </p:txBody>
          </p:sp>
        </mc:Choice>
        <mc:Fallback xmlns="">
          <p:sp>
            <p:nvSpPr>
              <p:cNvPr id="4" name="Rectangle 3">
                <a:extLst>
                  <a:ext uri="{FF2B5EF4-FFF2-40B4-BE49-F238E27FC236}">
                    <a16:creationId xmlns:a16="http://schemas.microsoft.com/office/drawing/2014/main" id="{85D96E30-5304-46DE-838C-123EA69484E4}"/>
                  </a:ext>
                </a:extLst>
              </p:cNvPr>
              <p:cNvSpPr>
                <a:spLocks noRot="1" noChangeAspect="1" noMove="1" noResize="1" noEditPoints="1" noAdjustHandles="1" noChangeArrowheads="1" noChangeShapeType="1" noTextEdit="1"/>
              </p:cNvSpPr>
              <p:nvPr/>
            </p:nvSpPr>
            <p:spPr>
              <a:xfrm>
                <a:off x="1251449" y="1983293"/>
                <a:ext cx="9708190" cy="2604046"/>
              </a:xfrm>
              <a:prstGeom prst="rect">
                <a:avLst/>
              </a:prstGeom>
              <a:blipFill>
                <a:blip r:embed="rId2"/>
                <a:stretch>
                  <a:fillRect l="-3327" t="-6542"/>
                </a:stretch>
              </a:blipFill>
            </p:spPr>
            <p:txBody>
              <a:bodyPr/>
              <a:lstStyle/>
              <a:p>
                <a:r>
                  <a:rPr lang="en-US">
                    <a:noFill/>
                  </a:rPr>
                  <a:t> </a:t>
                </a:r>
              </a:p>
            </p:txBody>
          </p:sp>
        </mc:Fallback>
      </mc:AlternateContent>
    </p:spTree>
    <p:extLst>
      <p:ext uri="{BB962C8B-B14F-4D97-AF65-F5344CB8AC3E}">
        <p14:creationId xmlns:p14="http://schemas.microsoft.com/office/powerpoint/2010/main" val="395719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5D96E30-5304-46DE-838C-123EA69484E4}"/>
                  </a:ext>
                </a:extLst>
              </p:cNvPr>
              <p:cNvSpPr/>
              <p:nvPr/>
            </p:nvSpPr>
            <p:spPr>
              <a:xfrm>
                <a:off x="1251449" y="1983293"/>
                <a:ext cx="9708190" cy="260404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5400" dirty="0">
                    <a:solidFill>
                      <a:prstClr val="black"/>
                    </a:solidFill>
                    <a:latin typeface="Segoe UI Light (Headings)"/>
                  </a:rPr>
                  <a:t>Solution 2: logic circuit</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CA" sz="5400" b="0" i="0" u="none" strike="noStrike" kern="1200" spc="0" normalizeH="0" baseline="0" noProof="0" dirty="0">
                    <a:ln>
                      <a:noFill/>
                    </a:ln>
                    <a:solidFill>
                      <a:prstClr val="black"/>
                    </a:solidFill>
                    <a:effectLst/>
                    <a:uLnTx/>
                    <a:uFillTx/>
                    <a:latin typeface="Segoe UI Light (Headings)"/>
                    <a:ea typeface="+mn-ea"/>
                    <a:cs typeface="+mn-cs"/>
                  </a:rPr>
                  <a:t>What is the range of x and y?</a:t>
                </a:r>
              </a:p>
              <a:p>
                <a:pPr lvl="0" algn="ctr" defTabSz="457200">
                  <a:defRPr/>
                </a:pPr>
                <a14:m>
                  <m:oMathPara xmlns:m="http://schemas.openxmlformats.org/officeDocument/2006/math">
                    <m:oMathParaPr>
                      <m:jc m:val="centerGroup"/>
                    </m:oMathParaPr>
                    <m:oMath xmlns:m="http://schemas.openxmlformats.org/officeDocument/2006/math">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m:t>
                      </m:r>
                      <m:d>
                        <m:dPr>
                          <m:begChr m:val="["/>
                          <m:endChr m:val="]"/>
                          <m:ctrlP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0, 3</m:t>
                          </m:r>
                        </m:e>
                      </m:d>
                      <m:r>
                        <a:rPr kumimoji="0" lang="en-US" sz="5400" b="0" i="1" u="none" strike="noStrike" kern="1200" spc="0" normalizeH="0" baseline="-25000" noProof="0" dirty="0" smtClean="0">
                          <a:ln>
                            <a:noFill/>
                          </a:ln>
                          <a:solidFill>
                            <a:prstClr val="black"/>
                          </a:solidFill>
                          <a:effectLst/>
                          <a:uLnTx/>
                          <a:uFillTx/>
                          <a:latin typeface="Cambria Math" panose="02040503050406030204" pitchFamily="18" charset="0"/>
                          <a:ea typeface="Cambria Math" panose="02040503050406030204" pitchFamily="18" charset="0"/>
                        </a:rPr>
                        <m:t>10</m:t>
                      </m:r>
                      <m:r>
                        <a:rPr kumimoji="0" lang="en-US" sz="5400" b="0" i="0"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m:t>
                      </m:r>
                      <m:d>
                        <m:dPr>
                          <m:begChr m:val="["/>
                          <m:endChr m:val="]"/>
                          <m:ctrlP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sz="5400" b="0" i="0"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00,11</m:t>
                          </m:r>
                        </m:e>
                      </m:d>
                      <m:r>
                        <a:rPr kumimoji="0" lang="en-US" sz="5400" b="0" i="0" u="none" strike="noStrike" kern="1200" spc="0" normalizeH="0" baseline="-25000" noProof="0" dirty="0" smtClean="0">
                          <a:ln>
                            <a:noFill/>
                          </a:ln>
                          <a:solidFill>
                            <a:prstClr val="black"/>
                          </a:solidFill>
                          <a:effectLst/>
                          <a:uLnTx/>
                          <a:uFillTx/>
                          <a:latin typeface="Cambria Math" panose="02040503050406030204" pitchFamily="18" charset="0"/>
                          <a:ea typeface="Cambria Math" panose="02040503050406030204" pitchFamily="18" charset="0"/>
                        </a:rPr>
                        <m:t>2</m:t>
                      </m:r>
                    </m:oMath>
                  </m:oMathPara>
                </a14:m>
                <a:endParaRPr kumimoji="0" lang="en-CA" sz="5400" b="0" i="0" u="none" strike="noStrike" kern="1200" spc="0" normalizeH="0" baseline="-25000" noProof="0" dirty="0">
                  <a:ln>
                    <a:noFill/>
                  </a:ln>
                  <a:solidFill>
                    <a:prstClr val="black"/>
                  </a:solidFill>
                  <a:effectLst/>
                  <a:uLnTx/>
                  <a:uFillTx/>
                  <a:latin typeface="Segoe UI Light (Headings)"/>
                </a:endParaRPr>
              </a:p>
            </p:txBody>
          </p:sp>
        </mc:Choice>
        <mc:Fallback xmlns="">
          <p:sp>
            <p:nvSpPr>
              <p:cNvPr id="4" name="Rectangle 3">
                <a:extLst>
                  <a:ext uri="{FF2B5EF4-FFF2-40B4-BE49-F238E27FC236}">
                    <a16:creationId xmlns:a16="http://schemas.microsoft.com/office/drawing/2014/main" id="{85D96E30-5304-46DE-838C-123EA69484E4}"/>
                  </a:ext>
                </a:extLst>
              </p:cNvPr>
              <p:cNvSpPr>
                <a:spLocks noRot="1" noChangeAspect="1" noMove="1" noResize="1" noEditPoints="1" noAdjustHandles="1" noChangeArrowheads="1" noChangeShapeType="1" noTextEdit="1"/>
              </p:cNvSpPr>
              <p:nvPr/>
            </p:nvSpPr>
            <p:spPr>
              <a:xfrm>
                <a:off x="1251449" y="1983293"/>
                <a:ext cx="9708190" cy="2604046"/>
              </a:xfrm>
              <a:prstGeom prst="rect">
                <a:avLst/>
              </a:prstGeom>
              <a:blipFill>
                <a:blip r:embed="rId2"/>
                <a:stretch>
                  <a:fillRect l="-3394" t="-6311" b="-4369"/>
                </a:stretch>
              </a:blipFill>
            </p:spPr>
            <p:txBody>
              <a:bodyPr/>
              <a:lstStyle/>
              <a:p>
                <a:r>
                  <a:rPr lang="en-US">
                    <a:noFill/>
                  </a:rPr>
                  <a:t> </a:t>
                </a:r>
              </a:p>
            </p:txBody>
          </p:sp>
        </mc:Fallback>
      </mc:AlternateContent>
    </p:spTree>
    <p:extLst>
      <p:ext uri="{BB962C8B-B14F-4D97-AF65-F5344CB8AC3E}">
        <p14:creationId xmlns:p14="http://schemas.microsoft.com/office/powerpoint/2010/main" val="108705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DD6ECA7-3D11-4F66-A0ED-612669D890D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5C8D76DA-D763-4201-B9B4-BD198E925212}"/>
              </a:ext>
            </a:extLst>
          </p:cNvPr>
          <p:cNvCxnSpPr>
            <a:cxnSpLocks/>
          </p:cNvCxnSpPr>
          <p:nvPr/>
        </p:nvCxnSpPr>
        <p:spPr>
          <a:xfrm>
            <a:off x="1232361" y="2018675"/>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5D96E30-5304-46DE-838C-123EA69484E4}"/>
                  </a:ext>
                </a:extLst>
              </p:cNvPr>
              <p:cNvSpPr/>
              <p:nvPr/>
            </p:nvSpPr>
            <p:spPr>
              <a:xfrm>
                <a:off x="1251449" y="1983293"/>
                <a:ext cx="9708190" cy="260404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5400" dirty="0">
                    <a:solidFill>
                      <a:prstClr val="black"/>
                    </a:solidFill>
                    <a:latin typeface="Segoe UI Light (Headings)"/>
                  </a:rPr>
                  <a:t>Solution 2: logic circuit</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CA" sz="5400" b="0" i="0" u="none" strike="noStrike" kern="1200" spc="0" normalizeH="0" baseline="0" noProof="0" dirty="0">
                    <a:ln>
                      <a:noFill/>
                    </a:ln>
                    <a:solidFill>
                      <a:prstClr val="black"/>
                    </a:solidFill>
                    <a:effectLst/>
                    <a:uLnTx/>
                    <a:uFillTx/>
                    <a:latin typeface="Segoe UI Light (Headings)"/>
                    <a:ea typeface="+mn-ea"/>
                    <a:cs typeface="+mn-cs"/>
                  </a:rPr>
                  <a:t>What is the range of output?</a:t>
                </a:r>
              </a:p>
              <a:p>
                <a:pPr lvl="0" algn="ctr" defTabSz="457200">
                  <a:defRPr/>
                </a:pPr>
                <a14:m>
                  <m:oMathPara xmlns:m="http://schemas.openxmlformats.org/officeDocument/2006/math">
                    <m:oMathParaPr>
                      <m:jc m:val="centerGroup"/>
                    </m:oMathParaPr>
                    <m:oMath xmlns:m="http://schemas.openxmlformats.org/officeDocument/2006/math">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mn-ea"/>
                          <a:cs typeface="+mn-cs"/>
                        </a:rPr>
                        <m:t>𝐹</m:t>
                      </m:r>
                      <m:r>
                        <a:rPr kumimoji="0" lang="en-CA" sz="5400" b="0" i="1"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5400" b="0" i="1" u="none" strike="noStrike" kern="1200"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{0, 1}</m:t>
                      </m:r>
                    </m:oMath>
                  </m:oMathPara>
                </a14:m>
                <a:endParaRPr kumimoji="0" lang="en-CA" sz="5400" b="0" i="0" u="none" strike="noStrike" kern="1200" spc="0" normalizeH="0" baseline="0" noProof="0" dirty="0">
                  <a:ln>
                    <a:noFill/>
                  </a:ln>
                  <a:solidFill>
                    <a:prstClr val="black"/>
                  </a:solidFill>
                  <a:effectLst/>
                  <a:uLnTx/>
                  <a:uFillTx/>
                  <a:latin typeface="Segoe UI Light (Headings)"/>
                  <a:ea typeface="+mn-ea"/>
                  <a:cs typeface="+mn-cs"/>
                </a:endParaRPr>
              </a:p>
            </p:txBody>
          </p:sp>
        </mc:Choice>
        <mc:Fallback xmlns="">
          <p:sp>
            <p:nvSpPr>
              <p:cNvPr id="4" name="Rectangle 3">
                <a:extLst>
                  <a:ext uri="{FF2B5EF4-FFF2-40B4-BE49-F238E27FC236}">
                    <a16:creationId xmlns:a16="http://schemas.microsoft.com/office/drawing/2014/main" id="{85D96E30-5304-46DE-838C-123EA69484E4}"/>
                  </a:ext>
                </a:extLst>
              </p:cNvPr>
              <p:cNvSpPr>
                <a:spLocks noRot="1" noChangeAspect="1" noMove="1" noResize="1" noEditPoints="1" noAdjustHandles="1" noChangeArrowheads="1" noChangeShapeType="1" noTextEdit="1"/>
              </p:cNvSpPr>
              <p:nvPr/>
            </p:nvSpPr>
            <p:spPr>
              <a:xfrm>
                <a:off x="1251449" y="1983293"/>
                <a:ext cx="9708190" cy="2604046"/>
              </a:xfrm>
              <a:prstGeom prst="rect">
                <a:avLst/>
              </a:prstGeom>
              <a:blipFill>
                <a:blip r:embed="rId2"/>
                <a:stretch>
                  <a:fillRect l="-3394" t="-6311" b="-8738"/>
                </a:stretch>
              </a:blipFill>
            </p:spPr>
            <p:txBody>
              <a:bodyPr/>
              <a:lstStyle/>
              <a:p>
                <a:r>
                  <a:rPr lang="en-US">
                    <a:noFill/>
                  </a:rPr>
                  <a:t> </a:t>
                </a:r>
              </a:p>
            </p:txBody>
          </p:sp>
        </mc:Fallback>
      </mc:AlternateContent>
    </p:spTree>
    <p:extLst>
      <p:ext uri="{BB962C8B-B14F-4D97-AF65-F5344CB8AC3E}">
        <p14:creationId xmlns:p14="http://schemas.microsoft.com/office/powerpoint/2010/main" val="400338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D2EF5F2-EF73-40D5-8906-A15EEC6D49B3}"/>
              </a:ext>
            </a:extLst>
          </p:cNvPr>
          <p:cNvGraphicFramePr>
            <a:graphicFrameLocks noGrp="1"/>
          </p:cNvGraphicFramePr>
          <p:nvPr>
            <p:extLst>
              <p:ext uri="{D42A27DB-BD31-4B8C-83A1-F6EECF244321}">
                <p14:modId xmlns:p14="http://schemas.microsoft.com/office/powerpoint/2010/main" val="3096722731"/>
              </p:ext>
            </p:extLst>
          </p:nvPr>
        </p:nvGraphicFramePr>
        <p:xfrm>
          <a:off x="1" y="0"/>
          <a:ext cx="12192000" cy="6858004"/>
        </p:xfrm>
        <a:graphic>
          <a:graphicData uri="http://schemas.openxmlformats.org/drawingml/2006/table">
            <a:tbl>
              <a:tblPr firstRow="1" bandRow="1">
                <a:tableStyleId>{5C22544A-7EE6-4342-B048-85BDC9FD1C3A}</a:tableStyleId>
              </a:tblPr>
              <a:tblGrid>
                <a:gridCol w="1245215">
                  <a:extLst>
                    <a:ext uri="{9D8B030D-6E8A-4147-A177-3AD203B41FA5}">
                      <a16:colId xmlns:a16="http://schemas.microsoft.com/office/drawing/2014/main" val="232650011"/>
                    </a:ext>
                  </a:extLst>
                </a:gridCol>
                <a:gridCol w="1245215">
                  <a:extLst>
                    <a:ext uri="{9D8B030D-6E8A-4147-A177-3AD203B41FA5}">
                      <a16:colId xmlns:a16="http://schemas.microsoft.com/office/drawing/2014/main" val="3666604902"/>
                    </a:ext>
                  </a:extLst>
                </a:gridCol>
                <a:gridCol w="1245215">
                  <a:extLst>
                    <a:ext uri="{9D8B030D-6E8A-4147-A177-3AD203B41FA5}">
                      <a16:colId xmlns:a16="http://schemas.microsoft.com/office/drawing/2014/main" val="3904101150"/>
                    </a:ext>
                  </a:extLst>
                </a:gridCol>
                <a:gridCol w="1245215">
                  <a:extLst>
                    <a:ext uri="{9D8B030D-6E8A-4147-A177-3AD203B41FA5}">
                      <a16:colId xmlns:a16="http://schemas.microsoft.com/office/drawing/2014/main" val="1524816466"/>
                    </a:ext>
                  </a:extLst>
                </a:gridCol>
                <a:gridCol w="7211140">
                  <a:extLst>
                    <a:ext uri="{9D8B030D-6E8A-4147-A177-3AD203B41FA5}">
                      <a16:colId xmlns:a16="http://schemas.microsoft.com/office/drawing/2014/main" val="3035806854"/>
                    </a:ext>
                  </a:extLst>
                </a:gridCol>
              </a:tblGrid>
              <a:tr h="403412">
                <a:tc>
                  <a:txBody>
                    <a:bodyPr/>
                    <a:lstStyle/>
                    <a:p>
                      <a:pPr algn="ctr"/>
                      <a:r>
                        <a:rPr lang="en-US" sz="2000" kern="1200" dirty="0">
                          <a:solidFill>
                            <a:schemeClr val="bg1"/>
                          </a:solidFill>
                          <a:latin typeface="Segoe UI Light (Headings)"/>
                          <a:ea typeface="+mn-ea"/>
                          <a:cs typeface="+mn-cs"/>
                        </a:rPr>
                        <a:t>Y2</a:t>
                      </a:r>
                    </a:p>
                  </a:txBody>
                  <a:tcPr anchor="ctr"/>
                </a:tc>
                <a:tc>
                  <a:txBody>
                    <a:bodyPr/>
                    <a:lstStyle/>
                    <a:p>
                      <a:pPr algn="ctr"/>
                      <a:r>
                        <a:rPr lang="en-US" sz="2000" kern="1200" dirty="0">
                          <a:solidFill>
                            <a:schemeClr val="bg1"/>
                          </a:solidFill>
                          <a:latin typeface="Segoe UI Light (Headings)"/>
                          <a:ea typeface="+mn-ea"/>
                          <a:cs typeface="+mn-cs"/>
                        </a:rPr>
                        <a:t>Y1</a:t>
                      </a:r>
                    </a:p>
                  </a:txBody>
                  <a:tcPr anchor="ctr"/>
                </a:tc>
                <a:tc>
                  <a:txBody>
                    <a:bodyPr/>
                    <a:lstStyle/>
                    <a:p>
                      <a:pPr algn="ctr"/>
                      <a:r>
                        <a:rPr lang="en-US" sz="2000" kern="1200" dirty="0">
                          <a:solidFill>
                            <a:schemeClr val="bg1"/>
                          </a:solidFill>
                          <a:latin typeface="Segoe UI Light (Headings)"/>
                          <a:ea typeface="+mn-ea"/>
                          <a:cs typeface="+mn-cs"/>
                        </a:rPr>
                        <a:t>X2</a:t>
                      </a:r>
                    </a:p>
                  </a:txBody>
                  <a:tcPr anchor="ctr"/>
                </a:tc>
                <a:tc>
                  <a:txBody>
                    <a:bodyPr/>
                    <a:lstStyle/>
                    <a:p>
                      <a:pPr algn="ctr"/>
                      <a:r>
                        <a:rPr lang="en-US" sz="2000" kern="1200" dirty="0">
                          <a:solidFill>
                            <a:schemeClr val="bg1"/>
                          </a:solidFill>
                          <a:latin typeface="Segoe UI Light (Headings)"/>
                          <a:ea typeface="+mn-ea"/>
                          <a:cs typeface="+mn-cs"/>
                        </a:rPr>
                        <a:t>X1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schemeClr val="bg1"/>
                          </a:solidFill>
                          <a:latin typeface="Segoe UI Light (Headings)"/>
                          <a:ea typeface="+mn-ea"/>
                          <a:cs typeface="+mn-cs"/>
                        </a:rPr>
                        <a:t>F(Y2,Y1,X2,X1)=?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7372242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4312013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588320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5222008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1372308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69034444"/>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767191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964656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70287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52942001"/>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961734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6205717"/>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29573746"/>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8305435"/>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92361098"/>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a:solidFill>
                            <a:schemeClr val="accent6">
                              <a:lumMod val="75000"/>
                            </a:schemeClr>
                          </a:solidFill>
                          <a:latin typeface="Segoe UI Light (Headings)"/>
                          <a:ea typeface="+mn-ea"/>
                          <a:cs typeface="+mn-cs"/>
                        </a:rPr>
                        <a:t>1</a:t>
                      </a:r>
                      <a:endParaRPr lang="en-US" sz="2000" kern="1200" noProof="0" dirty="0">
                        <a:solidFill>
                          <a:schemeClr val="accent6">
                            <a:lumMod val="75000"/>
                          </a:schemeClr>
                        </a:solidFill>
                        <a:latin typeface="Segoe UI Light (Headings)"/>
                        <a:ea typeface="+mn-ea"/>
                        <a:cs typeface="+mn-cs"/>
                      </a:endParaRP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0</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67670723"/>
                  </a:ext>
                </a:extLst>
              </a:tr>
              <a:tr h="4034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noProof="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chemeClr val="accent6">
                              <a:lumMod val="75000"/>
                            </a:schemeClr>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tc>
                <a:tc>
                  <a:txBody>
                    <a:bodyPr/>
                    <a:lstStyle/>
                    <a:p>
                      <a:pPr algn="ctr"/>
                      <a:r>
                        <a:rPr lang="en-US" sz="2000" kern="1200" dirty="0">
                          <a:solidFill>
                            <a:srgbClr val="0432FF"/>
                          </a:solidFill>
                          <a:latin typeface="Segoe UI Light (Headings)"/>
                          <a:ea typeface="+mn-ea"/>
                          <a:cs typeface="+mn-cs"/>
                        </a:rPr>
                        <a:t>1</a:t>
                      </a:r>
                    </a:p>
                  </a:txBody>
                  <a:tcPr anchor="ctr">
                    <a:lnR w="12700" cap="flat" cmpd="sng" algn="ctr">
                      <a:solidFill>
                        <a:schemeClr val="tx1"/>
                      </a:solidFill>
                      <a:prstDash val="solid"/>
                      <a:round/>
                      <a:headEnd type="none" w="med" len="med"/>
                      <a:tailEnd type="none" w="med" len="med"/>
                    </a:lnR>
                  </a:tcPr>
                </a:tc>
                <a:tc>
                  <a:txBody>
                    <a:bodyPr/>
                    <a:lstStyle/>
                    <a:p>
                      <a:pPr algn="ctr"/>
                      <a:r>
                        <a:rPr lang="en-US" sz="2000" kern="1200" dirty="0">
                          <a:solidFill>
                            <a:prstClr val="black"/>
                          </a:solidFill>
                          <a:latin typeface="Segoe UI Light (Headings)"/>
                          <a:ea typeface="+mn-ea"/>
                          <a:cs typeface="+mn-cs"/>
                        </a:rPr>
                        <a:t>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9246550"/>
                  </a:ext>
                </a:extLst>
              </a:tr>
            </a:tbl>
          </a:graphicData>
        </a:graphic>
      </p:graphicFrame>
    </p:spTree>
    <p:extLst>
      <p:ext uri="{BB962C8B-B14F-4D97-AF65-F5344CB8AC3E}">
        <p14:creationId xmlns:p14="http://schemas.microsoft.com/office/powerpoint/2010/main" val="562991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TotalTime>
  <Words>2195</Words>
  <Application>Microsoft Macintosh PowerPoint</Application>
  <PresentationFormat>Widescreen</PresentationFormat>
  <Paragraphs>622</Paragraphs>
  <Slides>56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Cambria Math</vt:lpstr>
      <vt:lpstr>Courier New</vt:lpstr>
      <vt:lpstr>Segoe UI Light (Headings)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Hossein Fani</dc:creator>
  <cp:lastModifiedBy>Hossein Fani</cp:lastModifiedBy>
  <cp:revision>140</cp:revision>
  <dcterms:created xsi:type="dcterms:W3CDTF">2020-10-26T01:42:50Z</dcterms:created>
  <dcterms:modified xsi:type="dcterms:W3CDTF">2020-10-26T23:13:53Z</dcterms:modified>
</cp:coreProperties>
</file>